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5"/>
    <p:sldMasterId id="2147483703" r:id="rId6"/>
    <p:sldMasterId id="2147483704" r:id="rId7"/>
    <p:sldMasterId id="214748370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Lst>
  <p:sldSz cy="5143500" cx="9144000"/>
  <p:notesSz cx="6858000" cy="9144000"/>
  <p:embeddedFontLst>
    <p:embeddedFont>
      <p:font typeface="Didact Gothic"/>
      <p:regular r:id="rId47"/>
    </p:embeddedFont>
    <p:embeddedFont>
      <p:font typeface="Helvetica Neue"/>
      <p:regular r:id="rId48"/>
      <p:bold r:id="rId49"/>
      <p:italic r:id="rId50"/>
      <p:boldItalic r:id="rId51"/>
    </p:embeddedFont>
    <p:embeddedFont>
      <p:font typeface="Helvetica Neue Light"/>
      <p:regular r:id="rId52"/>
      <p:bold r:id="rId53"/>
      <p:italic r:id="rId54"/>
      <p:boldItalic r:id="rId55"/>
    </p:embeddedFont>
    <p:embeddedFont>
      <p:font typeface="DM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8922EF-2F14-40DB-ACA5-4B4777279F46}">
  <a:tblStyle styleId="{078922EF-2F14-40DB-ACA5-4B4777279F46}"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HelveticaNeue-regular.fntdata"/><Relationship Id="rId47" Type="http://schemas.openxmlformats.org/officeDocument/2006/relationships/font" Target="fonts/DidactGothic-regular.fntdata"/><Relationship Id="rId49" Type="http://schemas.openxmlformats.org/officeDocument/2006/relationships/font" Target="fonts/HelveticaNeue-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HelveticaNeue-boldItalic.fntdata"/><Relationship Id="rId50" Type="http://schemas.openxmlformats.org/officeDocument/2006/relationships/font" Target="fonts/HelveticaNeue-italic.fntdata"/><Relationship Id="rId53" Type="http://schemas.openxmlformats.org/officeDocument/2006/relationships/font" Target="fonts/HelveticaNeueLight-bold.fntdata"/><Relationship Id="rId52" Type="http://schemas.openxmlformats.org/officeDocument/2006/relationships/font" Target="fonts/HelveticaNeueLight-regular.fntdata"/><Relationship Id="rId11" Type="http://schemas.openxmlformats.org/officeDocument/2006/relationships/slide" Target="slides/slide2.xml"/><Relationship Id="rId55" Type="http://schemas.openxmlformats.org/officeDocument/2006/relationships/font" Target="fonts/HelveticaNeueLight-boldItalic.fntdata"/><Relationship Id="rId10" Type="http://schemas.openxmlformats.org/officeDocument/2006/relationships/slide" Target="slides/slide1.xml"/><Relationship Id="rId54" Type="http://schemas.openxmlformats.org/officeDocument/2006/relationships/font" Target="fonts/HelveticaNeueLight-italic.fntdata"/><Relationship Id="rId13" Type="http://schemas.openxmlformats.org/officeDocument/2006/relationships/slide" Target="slides/slide4.xml"/><Relationship Id="rId57" Type="http://schemas.openxmlformats.org/officeDocument/2006/relationships/font" Target="fonts/DMSans-bold.fntdata"/><Relationship Id="rId12" Type="http://schemas.openxmlformats.org/officeDocument/2006/relationships/slide" Target="slides/slide3.xml"/><Relationship Id="rId56" Type="http://schemas.openxmlformats.org/officeDocument/2006/relationships/font" Target="fonts/DMSans-regular.fntdata"/><Relationship Id="rId15" Type="http://schemas.openxmlformats.org/officeDocument/2006/relationships/slide" Target="slides/slide6.xml"/><Relationship Id="rId59" Type="http://schemas.openxmlformats.org/officeDocument/2006/relationships/font" Target="fonts/DMSans-boldItalic.fntdata"/><Relationship Id="rId14" Type="http://schemas.openxmlformats.org/officeDocument/2006/relationships/slide" Target="slides/slide5.xml"/><Relationship Id="rId58" Type="http://schemas.openxmlformats.org/officeDocument/2006/relationships/font" Target="fonts/DMSans-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Utilizar esta slides en caso de que se requiera hacer foco en algún contenido en particular. </a:t>
            </a:r>
            <a:r>
              <a:rPr b="1" lang="es">
                <a:solidFill>
                  <a:schemeClr val="dk1"/>
                </a:solidFill>
                <a:latin typeface="DM Sans"/>
                <a:ea typeface="DM Sans"/>
                <a:cs typeface="DM Sans"/>
                <a:sym typeface="DM Sans"/>
              </a:rPr>
              <a:t>Señalar en “Notas al orador” la duración (en minutos) que se sugiere para el momento de exposición teniendo en cuenta que el foco de las sessions en blend es la práctica.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Utilizar esta slides en caso de que se requiera hacer foco en algún contenido en particular. </a:t>
            </a:r>
            <a:r>
              <a:rPr b="1" lang="es">
                <a:solidFill>
                  <a:schemeClr val="dk1"/>
                </a:solidFill>
                <a:latin typeface="DM Sans"/>
                <a:ea typeface="DM Sans"/>
                <a:cs typeface="DM Sans"/>
                <a:sym typeface="DM Sans"/>
              </a:rPr>
              <a:t>Señalar en “Notas al orador” la duración (en minutos) que se sugiere para el momento de exposición teniendo en cuenta que el foco de las sessions en blend es la práctica.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5c1771f52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5c1771f52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 - onboarding)</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d5ce6dad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2d5ce6dad0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5c1771f528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5c1771f528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 - onboarding)</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5c1771f528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5c1771f528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highlight>
                <a:srgbClr val="EA90FF"/>
              </a:highlight>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5c1771f528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5c1771f528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7bc97ca7c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7bc97ca7c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dar cuenta de los conceptos abordados en la semana.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sistémico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7cdbc2d43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7cdbc2d43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highlight>
                <a:srgbClr val="DEFC52"/>
              </a:highlight>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7cdbc2d43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7cdbc2d43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Consultar si consiguieron hacerlo, si tuvieron dificultades cuáles fueron. Ejemplificar si es necesario.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d5ce6dad0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d5ce6dad0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Modelo extenso para consigna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9" name="Shape 29"/>
        <p:cNvGrpSpPr/>
        <p:nvPr/>
      </p:nvGrpSpPr>
      <p:grpSpPr>
        <a:xfrm>
          <a:off x="0" y="0"/>
          <a:ext cx="0" cy="0"/>
          <a:chOff x="0" y="0"/>
          <a:chExt cx="0" cy="0"/>
        </a:xfrm>
      </p:grpSpPr>
      <p:sp>
        <p:nvSpPr>
          <p:cNvPr id="30" name="Google Shape;30;p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1" name="Google Shape;31;p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2" name="Google Shape;32;p1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3" name="Shape 33"/>
        <p:cNvGrpSpPr/>
        <p:nvPr/>
      </p:nvGrpSpPr>
      <p:grpSpPr>
        <a:xfrm>
          <a:off x="0" y="0"/>
          <a:ext cx="0" cy="0"/>
          <a:chOff x="0" y="0"/>
          <a:chExt cx="0" cy="0"/>
        </a:xfrm>
      </p:grpSpPr>
      <p:pic>
        <p:nvPicPr>
          <p:cNvPr id="34" name="Google Shape;34;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 name="Google Shape;39;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40" name="Shape 40"/>
        <p:cNvGrpSpPr/>
        <p:nvPr/>
      </p:nvGrpSpPr>
      <p:grpSpPr>
        <a:xfrm>
          <a:off x="0" y="0"/>
          <a:ext cx="0" cy="0"/>
          <a:chOff x="0" y="0"/>
          <a:chExt cx="0" cy="0"/>
        </a:xfrm>
      </p:grpSpPr>
      <p:pic>
        <p:nvPicPr>
          <p:cNvPr id="41" name="Google Shape;41;p1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42" name="Shape 42"/>
        <p:cNvGrpSpPr/>
        <p:nvPr/>
      </p:nvGrpSpPr>
      <p:grpSpPr>
        <a:xfrm>
          <a:off x="0" y="0"/>
          <a:ext cx="0" cy="0"/>
          <a:chOff x="0" y="0"/>
          <a:chExt cx="0" cy="0"/>
        </a:xfrm>
      </p:grpSpPr>
      <p:pic>
        <p:nvPicPr>
          <p:cNvPr id="43" name="Google Shape;43;p1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spTree>
      <p:nvGrpSpPr>
        <p:cNvPr id="48" name="Shape 48"/>
        <p:cNvGrpSpPr/>
        <p:nvPr/>
      </p:nvGrpSpPr>
      <p:grpSpPr>
        <a:xfrm>
          <a:off x="0" y="0"/>
          <a:ext cx="0" cy="0"/>
          <a:chOff x="0" y="0"/>
          <a:chExt cx="0" cy="0"/>
        </a:xfrm>
      </p:grpSpPr>
      <p:pic>
        <p:nvPicPr>
          <p:cNvPr id="49" name="Google Shape;49;p1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9"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2" name="Shape 52"/>
        <p:cNvGrpSpPr/>
        <p:nvPr/>
      </p:nvGrpSpPr>
      <p:grpSpPr>
        <a:xfrm>
          <a:off x="0" y="0"/>
          <a:ext cx="0" cy="0"/>
          <a:chOff x="0" y="0"/>
          <a:chExt cx="0" cy="0"/>
        </a:xfrm>
      </p:grpSpPr>
      <p:sp>
        <p:nvSpPr>
          <p:cNvPr id="53" name="Google Shape;53;p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4" name="Google Shape;54;p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5" name="Google Shape;5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8" name="Google Shape;5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1" name="Google Shape;61;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2" name="Google Shape;6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 name="Shape 63"/>
        <p:cNvGrpSpPr/>
        <p:nvPr/>
      </p:nvGrpSpPr>
      <p:grpSpPr>
        <a:xfrm>
          <a:off x="0" y="0"/>
          <a:ext cx="0" cy="0"/>
          <a:chOff x="0" y="0"/>
          <a:chExt cx="0" cy="0"/>
        </a:xfrm>
      </p:grpSpPr>
      <p:sp>
        <p:nvSpPr>
          <p:cNvPr id="64" name="Google Shape;64;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p2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6" name="Google Shape;66;p2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7" name="Google Shape;6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0" name="Google Shape;7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1" name="Shape 71"/>
        <p:cNvGrpSpPr/>
        <p:nvPr/>
      </p:nvGrpSpPr>
      <p:grpSpPr>
        <a:xfrm>
          <a:off x="0" y="0"/>
          <a:ext cx="0" cy="0"/>
          <a:chOff x="0" y="0"/>
          <a:chExt cx="0" cy="0"/>
        </a:xfrm>
      </p:grpSpPr>
      <p:sp>
        <p:nvSpPr>
          <p:cNvPr id="72" name="Google Shape;72;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3" name="Google Shape;73;p2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4" name="Google Shape;7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5" name="Shape 75"/>
        <p:cNvGrpSpPr/>
        <p:nvPr/>
      </p:nvGrpSpPr>
      <p:grpSpPr>
        <a:xfrm>
          <a:off x="0" y="0"/>
          <a:ext cx="0" cy="0"/>
          <a:chOff x="0" y="0"/>
          <a:chExt cx="0" cy="0"/>
        </a:xfrm>
      </p:grpSpPr>
      <p:sp>
        <p:nvSpPr>
          <p:cNvPr id="76" name="Google Shape;76;p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7" name="Google Shape;7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8" name="Shape 78"/>
        <p:cNvGrpSpPr/>
        <p:nvPr/>
      </p:nvGrpSpPr>
      <p:grpSpPr>
        <a:xfrm>
          <a:off x="0" y="0"/>
          <a:ext cx="0" cy="0"/>
          <a:chOff x="0" y="0"/>
          <a:chExt cx="0" cy="0"/>
        </a:xfrm>
      </p:grpSpPr>
      <p:sp>
        <p:nvSpPr>
          <p:cNvPr id="79" name="Google Shape;79;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1" name="Google Shape;81;p2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2" name="Google Shape;82;p2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3" name="Google Shape;8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6" name="Google Shape;8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 name="Shape 87"/>
        <p:cNvGrpSpPr/>
        <p:nvPr/>
      </p:nvGrpSpPr>
      <p:grpSpPr>
        <a:xfrm>
          <a:off x="0" y="0"/>
          <a:ext cx="0" cy="0"/>
          <a:chOff x="0" y="0"/>
          <a:chExt cx="0" cy="0"/>
        </a:xfrm>
      </p:grpSpPr>
      <p:sp>
        <p:nvSpPr>
          <p:cNvPr id="88" name="Google Shape;88;p2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9" name="Google Shape;89;p2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0" name="Google Shape;9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 name="Shape 91"/>
        <p:cNvGrpSpPr/>
        <p:nvPr/>
      </p:nvGrpSpPr>
      <p:grpSpPr>
        <a:xfrm>
          <a:off x="0" y="0"/>
          <a:ext cx="0" cy="0"/>
          <a:chOff x="0" y="0"/>
          <a:chExt cx="0" cy="0"/>
        </a:xfrm>
      </p:grpSpPr>
      <p:sp>
        <p:nvSpPr>
          <p:cNvPr id="92" name="Google Shape;9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spTree>
      <p:nvGrpSpPr>
        <p:cNvPr id="93" name="Shape 93"/>
        <p:cNvGrpSpPr/>
        <p:nvPr/>
      </p:nvGrpSpPr>
      <p:grpSpPr>
        <a:xfrm>
          <a:off x="0" y="0"/>
          <a:ext cx="0" cy="0"/>
          <a:chOff x="0" y="0"/>
          <a:chExt cx="0" cy="0"/>
        </a:xfrm>
      </p:grpSpPr>
      <p:pic>
        <p:nvPicPr>
          <p:cNvPr id="94" name="Google Shape;94;p3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9" name="Shape 99"/>
        <p:cNvGrpSpPr/>
        <p:nvPr/>
      </p:nvGrpSpPr>
      <p:grpSpPr>
        <a:xfrm>
          <a:off x="0" y="0"/>
          <a:ext cx="0" cy="0"/>
          <a:chOff x="0" y="0"/>
          <a:chExt cx="0" cy="0"/>
        </a:xfrm>
      </p:grpSpPr>
      <p:pic>
        <p:nvPicPr>
          <p:cNvPr id="100" name="Google Shape;100;p3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id="102" name="Google Shape;102;p34"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03" name="Shape 103"/>
        <p:cNvGrpSpPr/>
        <p:nvPr/>
      </p:nvGrpSpPr>
      <p:grpSpPr>
        <a:xfrm>
          <a:off x="0" y="0"/>
          <a:ext cx="0" cy="0"/>
          <a:chOff x="0" y="0"/>
          <a:chExt cx="0" cy="0"/>
        </a:xfrm>
      </p:grpSpPr>
      <p:pic>
        <p:nvPicPr>
          <p:cNvPr id="104" name="Google Shape;104;p3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05" name="Shape 105"/>
        <p:cNvGrpSpPr/>
        <p:nvPr/>
      </p:nvGrpSpPr>
      <p:grpSpPr>
        <a:xfrm>
          <a:off x="0" y="0"/>
          <a:ext cx="0" cy="0"/>
          <a:chOff x="0" y="0"/>
          <a:chExt cx="0" cy="0"/>
        </a:xfrm>
      </p:grpSpPr>
      <p:pic>
        <p:nvPicPr>
          <p:cNvPr id="106" name="Google Shape;106;p3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07" name="Shape 107"/>
        <p:cNvGrpSpPr/>
        <p:nvPr/>
      </p:nvGrpSpPr>
      <p:grpSpPr>
        <a:xfrm>
          <a:off x="0" y="0"/>
          <a:ext cx="0" cy="0"/>
          <a:chOff x="0" y="0"/>
          <a:chExt cx="0" cy="0"/>
        </a:xfrm>
      </p:grpSpPr>
      <p:pic>
        <p:nvPicPr>
          <p:cNvPr id="108" name="Google Shape;108;p3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9" name="Shape 109"/>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12" name="Shape 112"/>
        <p:cNvGrpSpPr/>
        <p:nvPr/>
      </p:nvGrpSpPr>
      <p:grpSpPr>
        <a:xfrm>
          <a:off x="0" y="0"/>
          <a:ext cx="0" cy="0"/>
          <a:chOff x="0" y="0"/>
          <a:chExt cx="0" cy="0"/>
        </a:xfrm>
      </p:grpSpPr>
      <p:sp>
        <p:nvSpPr>
          <p:cNvPr id="113" name="Google Shape;113;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4" name="Google Shape;114;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15" name="Google Shape;115;p4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116" name="Shape 116"/>
        <p:cNvGrpSpPr/>
        <p:nvPr/>
      </p:nvGrpSpPr>
      <p:grpSpPr>
        <a:xfrm>
          <a:off x="0" y="0"/>
          <a:ext cx="0" cy="0"/>
          <a:chOff x="0" y="0"/>
          <a:chExt cx="0" cy="0"/>
        </a:xfrm>
      </p:grpSpPr>
      <p:pic>
        <p:nvPicPr>
          <p:cNvPr id="117" name="Google Shape;117;p4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18" name="Shape 118"/>
        <p:cNvGrpSpPr/>
        <p:nvPr/>
      </p:nvGrpSpPr>
      <p:grpSpPr>
        <a:xfrm>
          <a:off x="0" y="0"/>
          <a:ext cx="0" cy="0"/>
          <a:chOff x="0" y="0"/>
          <a:chExt cx="0" cy="0"/>
        </a:xfrm>
      </p:grpSpPr>
      <p:pic>
        <p:nvPicPr>
          <p:cNvPr id="119" name="Google Shape;119;p4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20" name="Shape 120"/>
        <p:cNvGrpSpPr/>
        <p:nvPr/>
      </p:nvGrpSpPr>
      <p:grpSpPr>
        <a:xfrm>
          <a:off x="0" y="0"/>
          <a:ext cx="0" cy="0"/>
          <a:chOff x="0" y="0"/>
          <a:chExt cx="0" cy="0"/>
        </a:xfrm>
      </p:grpSpPr>
      <p:pic>
        <p:nvPicPr>
          <p:cNvPr id="121" name="Google Shape;121;p4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4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 name="Google Shape;124;p4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4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7" name="Shape 127"/>
        <p:cNvGrpSpPr/>
        <p:nvPr/>
      </p:nvGrpSpPr>
      <p:grpSpPr>
        <a:xfrm>
          <a:off x="0" y="0"/>
          <a:ext cx="0" cy="0"/>
          <a:chOff x="0" y="0"/>
          <a:chExt cx="0" cy="0"/>
        </a:xfrm>
      </p:grpSpPr>
      <p:sp>
        <p:nvSpPr>
          <p:cNvPr id="128" name="Google Shape;128;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9" name="Google Shape;129;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0" name="Google Shape;130;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35" name="Shape 135"/>
        <p:cNvGrpSpPr/>
        <p:nvPr/>
      </p:nvGrpSpPr>
      <p:grpSpPr>
        <a:xfrm>
          <a:off x="0" y="0"/>
          <a:ext cx="0" cy="0"/>
          <a:chOff x="0" y="0"/>
          <a:chExt cx="0" cy="0"/>
        </a:xfrm>
      </p:grpSpPr>
      <p:sp>
        <p:nvSpPr>
          <p:cNvPr id="136" name="Google Shape;136;p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7" name="Google Shape;137;p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38" name="Google Shape;138;p4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9" name="Shape 139"/>
        <p:cNvGrpSpPr/>
        <p:nvPr/>
      </p:nvGrpSpPr>
      <p:grpSpPr>
        <a:xfrm>
          <a:off x="0" y="0"/>
          <a:ext cx="0" cy="0"/>
          <a:chOff x="0" y="0"/>
          <a:chExt cx="0" cy="0"/>
        </a:xfrm>
      </p:grpSpPr>
      <p:pic>
        <p:nvPicPr>
          <p:cNvPr id="140" name="Google Shape;140;p49"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41" name="Shape 141"/>
        <p:cNvGrpSpPr/>
        <p:nvPr/>
      </p:nvGrpSpPr>
      <p:grpSpPr>
        <a:xfrm>
          <a:off x="0" y="0"/>
          <a:ext cx="0" cy="0"/>
          <a:chOff x="0" y="0"/>
          <a:chExt cx="0" cy="0"/>
        </a:xfrm>
      </p:grpSpPr>
      <p:pic>
        <p:nvPicPr>
          <p:cNvPr id="142" name="Google Shape;142;p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43" name="Google Shape;143;p50"/>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p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46" name="Shape 146"/>
        <p:cNvGrpSpPr/>
        <p:nvPr/>
      </p:nvGrpSpPr>
      <p:grpSpPr>
        <a:xfrm>
          <a:off x="0" y="0"/>
          <a:ext cx="0" cy="0"/>
          <a:chOff x="0" y="0"/>
          <a:chExt cx="0" cy="0"/>
        </a:xfrm>
      </p:grpSpPr>
      <p:pic>
        <p:nvPicPr>
          <p:cNvPr id="147" name="Google Shape;147;p5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5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7" name="Shape 17"/>
        <p:cNvGrpSpPr/>
        <p:nvPr/>
      </p:nvGrpSpPr>
      <p:grpSpPr>
        <a:xfrm>
          <a:off x="0" y="0"/>
          <a:ext cx="0" cy="0"/>
          <a:chOff x="0" y="0"/>
          <a:chExt cx="0" cy="0"/>
        </a:xfrm>
      </p:grpSpPr>
      <p:pic>
        <p:nvPicPr>
          <p:cNvPr id="18" name="Google Shape;18;p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51" name="Shape 151"/>
        <p:cNvGrpSpPr/>
        <p:nvPr/>
      </p:nvGrpSpPr>
      <p:grpSpPr>
        <a:xfrm>
          <a:off x="0" y="0"/>
          <a:ext cx="0" cy="0"/>
          <a:chOff x="0" y="0"/>
          <a:chExt cx="0" cy="0"/>
        </a:xfrm>
      </p:grpSpPr>
      <p:pic>
        <p:nvPicPr>
          <p:cNvPr id="152" name="Google Shape;152;p5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53" name="Shape 153"/>
        <p:cNvGrpSpPr/>
        <p:nvPr/>
      </p:nvGrpSpPr>
      <p:grpSpPr>
        <a:xfrm>
          <a:off x="0" y="0"/>
          <a:ext cx="0" cy="0"/>
          <a:chOff x="0" y="0"/>
          <a:chExt cx="0" cy="0"/>
        </a:xfrm>
      </p:grpSpPr>
      <p:pic>
        <p:nvPicPr>
          <p:cNvPr id="154" name="Google Shape;154;p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55" name="Shape 155"/>
        <p:cNvGrpSpPr/>
        <p:nvPr/>
      </p:nvGrpSpPr>
      <p:grpSpPr>
        <a:xfrm>
          <a:off x="0" y="0"/>
          <a:ext cx="0" cy="0"/>
          <a:chOff x="0" y="0"/>
          <a:chExt cx="0" cy="0"/>
        </a:xfrm>
      </p:grpSpPr>
      <p:pic>
        <p:nvPicPr>
          <p:cNvPr id="156" name="Google Shape;156;p5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57" name="Shape 157"/>
        <p:cNvGrpSpPr/>
        <p:nvPr/>
      </p:nvGrpSpPr>
      <p:grpSpPr>
        <a:xfrm>
          <a:off x="0" y="0"/>
          <a:ext cx="0" cy="0"/>
          <a:chOff x="0" y="0"/>
          <a:chExt cx="0" cy="0"/>
        </a:xfrm>
      </p:grpSpPr>
      <p:pic>
        <p:nvPicPr>
          <p:cNvPr id="158" name="Google Shape;158;p5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spTree>
      <p:nvGrpSpPr>
        <p:cNvPr id="159" name="Shape 159"/>
        <p:cNvGrpSpPr/>
        <p:nvPr/>
      </p:nvGrpSpPr>
      <p:grpSpPr>
        <a:xfrm>
          <a:off x="0" y="0"/>
          <a:ext cx="0" cy="0"/>
          <a:chOff x="0" y="0"/>
          <a:chExt cx="0" cy="0"/>
        </a:xfrm>
      </p:grpSpPr>
      <p:pic>
        <p:nvPicPr>
          <p:cNvPr id="160" name="Google Shape;160;p58" title="logo coderhouse"/>
          <p:cNvPicPr preferRelativeResize="0"/>
          <p:nvPr/>
        </p:nvPicPr>
        <p:blipFill>
          <a:blip r:embed="rId2">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9" name="Shape 19"/>
        <p:cNvGrpSpPr/>
        <p:nvPr/>
      </p:nvGrpSpPr>
      <p:grpSpPr>
        <a:xfrm>
          <a:off x="0" y="0"/>
          <a:ext cx="0" cy="0"/>
          <a:chOff x="0" y="0"/>
          <a:chExt cx="0" cy="0"/>
        </a:xfrm>
      </p:grpSpPr>
      <p:pic>
        <p:nvPicPr>
          <p:cNvPr id="20" name="Google Shape;20;p7"/>
          <p:cNvPicPr preferRelativeResize="0"/>
          <p:nvPr/>
        </p:nvPicPr>
        <p:blipFill rotWithShape="1">
          <a:blip r:embed="rId2">
            <a:alphaModFix/>
          </a:blip>
          <a:srcRect b="0" l="0" r="0" t="0"/>
          <a:stretch/>
        </p:blipFill>
        <p:spPr>
          <a:xfrm>
            <a:off x="7800200" y="4740050"/>
            <a:ext cx="1057500" cy="246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6" name="Google Shape;2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7" name="Shape 27"/>
        <p:cNvGrpSpPr/>
        <p:nvPr/>
      </p:nvGrpSpPr>
      <p:grpSpPr>
        <a:xfrm>
          <a:off x="0" y="0"/>
          <a:ext cx="0" cy="0"/>
          <a:chOff x="0" y="0"/>
          <a:chExt cx="0" cy="0"/>
        </a:xfrm>
      </p:grpSpPr>
      <p:pic>
        <p:nvPicPr>
          <p:cNvPr id="28" name="Google Shape;28;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image" Target="../media/image15.pn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6" Type="http://schemas.openxmlformats.org/officeDocument/2006/relationships/theme" Target="../theme/theme4.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5" Type="http://schemas.openxmlformats.org/officeDocument/2006/relationships/theme" Target="../theme/theme5.xml"/><Relationship Id="rId14" Type="http://schemas.openxmlformats.org/officeDocument/2006/relationships/slideLayout" Target="../slideLayouts/slideLayout4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4.xml"/><Relationship Id="rId10" Type="http://schemas.openxmlformats.org/officeDocument/2006/relationships/slideLayout" Target="../slideLayouts/slideLayout53.xml"/><Relationship Id="rId12" Type="http://schemas.openxmlformats.org/officeDocument/2006/relationships/theme" Target="../theme/theme2.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9" Type="http://schemas.openxmlformats.org/officeDocument/2006/relationships/slideLayout" Target="../slideLayouts/slideLayout52.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44" name="Shape 44"/>
        <p:cNvGrpSpPr/>
        <p:nvPr/>
      </p:nvGrpSpPr>
      <p:grpSpPr>
        <a:xfrm>
          <a:off x="0" y="0"/>
          <a:ext cx="0" cy="0"/>
          <a:chOff x="0" y="0"/>
          <a:chExt cx="0" cy="0"/>
        </a:xfrm>
      </p:grpSpPr>
      <p:sp>
        <p:nvSpPr>
          <p:cNvPr id="45" name="Google Shape;45;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6" name="Google Shape;46;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7" name="Google Shape;4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7" name="Google Shape;97;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8" name="Google Shape;9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1" name="Shape 131"/>
        <p:cNvGrpSpPr/>
        <p:nvPr/>
      </p:nvGrpSpPr>
      <p:grpSpPr>
        <a:xfrm>
          <a:off x="0" y="0"/>
          <a:ext cx="0" cy="0"/>
          <a:chOff x="0" y="0"/>
          <a:chExt cx="0" cy="0"/>
        </a:xfrm>
      </p:grpSpPr>
      <p:sp>
        <p:nvSpPr>
          <p:cNvPr id="132" name="Google Shape;132;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3" name="Google Shape;133;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34" name="Google Shape;134;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0.png"/><Relationship Id="rId4" Type="http://schemas.openxmlformats.org/officeDocument/2006/relationships/image" Target="../media/image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4.png"/><Relationship Id="rId4" Type="http://schemas.openxmlformats.org/officeDocument/2006/relationships/image" Target="../media/image5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5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61.png"/><Relationship Id="rId5" Type="http://schemas.openxmlformats.org/officeDocument/2006/relationships/image" Target="../media/image55.png"/><Relationship Id="rId6"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jsonplaceholder.typicode.com/pos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xml"/><Relationship Id="rId3" Type="http://schemas.openxmlformats.org/officeDocument/2006/relationships/image" Target="../media/image4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s://drive.google.com/file/d/11Qd_2a9YfHq7Yt4IGLXwWRs6OFpSu-6o/view" TargetMode="External"/><Relationship Id="rId4" Type="http://schemas.openxmlformats.org/officeDocument/2006/relationships/hyperlink" Target="https://developer.mozilla.org/es/docs/Web/Guide/AJAX/Primeros_Pasos" TargetMode="External"/><Relationship Id="rId5" Type="http://schemas.openxmlformats.org/officeDocument/2006/relationships/hyperlink" Target="https://jsonplaceholder.typicode.com/" TargetMode="External"/><Relationship Id="rId6"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 Id="rId3" Type="http://schemas.openxmlformats.org/officeDocument/2006/relationships/hyperlink" Target="https://view.genial.ly/64c01169aff5170018d22f1e/presentation-manual-de-practica-javascript" TargetMode="External"/><Relationship Id="rId4" Type="http://schemas.openxmlformats.org/officeDocument/2006/relationships/hyperlink" Target="https://view.genial.ly/64c01169aff5170018d22f1e/presentation-manual-de-practica-javascrip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5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¡Les damos la bienvenida!</a:t>
            </a:r>
            <a:endParaRPr b="1" i="0" sz="4000" u="none" cap="none" strike="noStrike">
              <a:solidFill>
                <a:srgbClr val="EAFF6A"/>
              </a:solidFill>
              <a:latin typeface="DM Sans"/>
              <a:ea typeface="DM Sans"/>
              <a:cs typeface="DM Sans"/>
              <a:sym typeface="DM Sans"/>
            </a:endParaRPr>
          </a:p>
        </p:txBody>
      </p:sp>
      <p:sp>
        <p:nvSpPr>
          <p:cNvPr id="166" name="Google Shape;166;p59"/>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¿Comenzamos?</a:t>
            </a:r>
            <a:endParaRPr b="0" i="0" sz="2000" u="none" cap="none" strike="noStrike">
              <a:solidFill>
                <a:schemeClr val="lt1"/>
              </a:solidFill>
              <a:latin typeface="DM Sans"/>
              <a:ea typeface="DM Sans"/>
              <a:cs typeface="DM Sans"/>
              <a:sym typeface="DM Sans"/>
            </a:endParaRPr>
          </a:p>
        </p:txBody>
      </p:sp>
      <p:pic>
        <p:nvPicPr>
          <p:cNvPr descr="Man Dancing on Apple iOS 12.2" id="167" name="Google Shape;167;p59"/>
          <p:cNvPicPr preferRelativeResize="0"/>
          <p:nvPr/>
        </p:nvPicPr>
        <p:blipFill rotWithShape="1">
          <a:blip r:embed="rId3">
            <a:alphaModFix/>
          </a:blip>
          <a:srcRect b="0" l="0" r="0" t="0"/>
          <a:stretch/>
        </p:blipFill>
        <p:spPr>
          <a:xfrm>
            <a:off x="4133900" y="808750"/>
            <a:ext cx="876200" cy="876200"/>
          </a:xfrm>
          <a:prstGeom prst="rect">
            <a:avLst/>
          </a:prstGeom>
          <a:noFill/>
          <a:ln>
            <a:noFill/>
          </a:ln>
        </p:spPr>
      </p:pic>
      <p:pic>
        <p:nvPicPr>
          <p:cNvPr id="168" name="Google Shape;168;p59"/>
          <p:cNvPicPr preferRelativeResize="0"/>
          <p:nvPr/>
        </p:nvPicPr>
        <p:blipFill>
          <a:blip r:embed="rId4">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grpSp>
        <p:nvGrpSpPr>
          <p:cNvPr id="276" name="Google Shape;276;p68"/>
          <p:cNvGrpSpPr/>
          <p:nvPr/>
        </p:nvGrpSpPr>
        <p:grpSpPr>
          <a:xfrm>
            <a:off x="457338" y="468286"/>
            <a:ext cx="431100" cy="431100"/>
            <a:chOff x="4616400" y="1950761"/>
            <a:chExt cx="431100" cy="431100"/>
          </a:xfrm>
        </p:grpSpPr>
        <p:sp>
          <p:nvSpPr>
            <p:cNvPr id="277" name="Google Shape;277;p68"/>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8" name="Google Shape;278;p68"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279" name="Google Shape;279;p68"/>
          <p:cNvSpPr txBox="1"/>
          <p:nvPr/>
        </p:nvSpPr>
        <p:spPr>
          <a:xfrm>
            <a:off x="457350" y="1820575"/>
            <a:ext cx="71694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chemeClr val="lt1"/>
                </a:solidFill>
                <a:latin typeface="DM Sans"/>
                <a:ea typeface="DM Sans"/>
                <a:cs typeface="DM Sans"/>
                <a:sym typeface="DM Sans"/>
              </a:rPr>
              <a:t>Es una lista donde se apilan las distintas tareas a ejecutar por nuestro programa. </a:t>
            </a:r>
            <a:r>
              <a:rPr b="0" i="0" lang="es" sz="2500" u="none" cap="none" strike="noStrike">
                <a:solidFill>
                  <a:srgbClr val="EAFF6A"/>
                </a:solidFill>
                <a:latin typeface="DM Sans"/>
                <a:ea typeface="DM Sans"/>
                <a:cs typeface="DM Sans"/>
                <a:sym typeface="DM Sans"/>
              </a:rPr>
              <a:t>Javascript es un lenguaje single threaded, o de un único hilo, lo que significa que tiene un único stack o pila de ejecución.</a:t>
            </a:r>
            <a:r>
              <a:rPr b="0" i="0" lang="es" sz="2500" u="none" cap="none" strike="noStrike">
                <a:solidFill>
                  <a:schemeClr val="lt1"/>
                </a:solidFill>
                <a:latin typeface="DM Sans"/>
                <a:ea typeface="DM Sans"/>
                <a:cs typeface="DM Sans"/>
                <a:sym typeface="DM Sans"/>
              </a:rPr>
              <a:t> De ahí que la ejecución es implícitamente sincrónica.</a:t>
            </a:r>
            <a:endParaRPr b="0"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DM Sans"/>
              <a:ea typeface="DM Sans"/>
              <a:cs typeface="DM Sans"/>
              <a:sym typeface="DM Sans"/>
            </a:endParaRPr>
          </a:p>
        </p:txBody>
      </p:sp>
      <p:sp>
        <p:nvSpPr>
          <p:cNvPr id="280" name="Google Shape;280;p68"/>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Call Stack (PILA)</a:t>
            </a:r>
            <a:endParaRPr b="1" i="0" sz="4000" u="none" cap="none" strike="noStrike">
              <a:solidFill>
                <a:srgbClr val="EAFF6A"/>
              </a:solidFill>
              <a:latin typeface="DM Sans"/>
              <a:ea typeface="DM Sans"/>
              <a:cs typeface="DM Sans"/>
              <a:sym typeface="DM Sans"/>
            </a:endParaRPr>
          </a:p>
        </p:txBody>
      </p:sp>
      <p:sp>
        <p:nvSpPr>
          <p:cNvPr id="281" name="Google Shape;281;p68"/>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cxnSp>
        <p:nvCxnSpPr>
          <p:cNvPr id="286" name="Google Shape;286;p69"/>
          <p:cNvCxnSpPr>
            <a:endCxn id="287" idx="1"/>
          </p:cNvCxnSpPr>
          <p:nvPr/>
        </p:nvCxnSpPr>
        <p:spPr>
          <a:xfrm>
            <a:off x="2165200" y="2631000"/>
            <a:ext cx="4813500" cy="0"/>
          </a:xfrm>
          <a:prstGeom prst="straightConnector1">
            <a:avLst/>
          </a:prstGeom>
          <a:noFill/>
          <a:ln cap="flat" cmpd="sng" w="19050">
            <a:solidFill>
              <a:srgbClr val="B7B7B7"/>
            </a:solidFill>
            <a:prstDash val="solid"/>
            <a:round/>
            <a:headEnd len="sm" w="sm" type="none"/>
            <a:tailEnd len="med" w="med" type="triangle"/>
          </a:ln>
        </p:spPr>
      </p:cxnSp>
      <p:sp>
        <p:nvSpPr>
          <p:cNvPr id="288" name="Google Shape;288;p69"/>
          <p:cNvSpPr/>
          <p:nvPr/>
        </p:nvSpPr>
        <p:spPr>
          <a:xfrm>
            <a:off x="-206700" y="206725"/>
            <a:ext cx="3526200" cy="279600"/>
          </a:xfrm>
          <a:prstGeom prst="roundRect">
            <a:avLst>
              <a:gd fmla="val 16667" name="adj"/>
            </a:avLst>
          </a:prstGeom>
          <a:solidFill>
            <a:srgbClr val="EAFF6A"/>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DM Sans"/>
                <a:ea typeface="DM Sans"/>
                <a:cs typeface="DM Sans"/>
                <a:sym typeface="DM Sans"/>
              </a:rPr>
              <a:t>CALL STACK</a:t>
            </a:r>
            <a:endParaRPr b="1" i="0" sz="1400" u="none" cap="none" strike="noStrike">
              <a:solidFill>
                <a:srgbClr val="000000"/>
              </a:solidFill>
              <a:latin typeface="DM Sans"/>
              <a:ea typeface="DM Sans"/>
              <a:cs typeface="DM Sans"/>
              <a:sym typeface="DM Sans"/>
            </a:endParaRPr>
          </a:p>
        </p:txBody>
      </p:sp>
      <p:sp>
        <p:nvSpPr>
          <p:cNvPr id="289" name="Google Shape;289;p69"/>
          <p:cNvSpPr txBox="1"/>
          <p:nvPr/>
        </p:nvSpPr>
        <p:spPr>
          <a:xfrm>
            <a:off x="533700" y="810750"/>
            <a:ext cx="8076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000"/>
              </a:spcAft>
              <a:buClr>
                <a:srgbClr val="000000"/>
              </a:buClr>
              <a:buSzPts val="1800"/>
              <a:buFont typeface="Arial"/>
              <a:buNone/>
            </a:pPr>
            <a:r>
              <a:rPr b="0" i="0" lang="es" sz="1800" u="none" cap="none" strike="noStrike">
                <a:solidFill>
                  <a:srgbClr val="000000"/>
                </a:solidFill>
                <a:latin typeface="DM Sans"/>
                <a:ea typeface="DM Sans"/>
                <a:cs typeface="DM Sans"/>
                <a:sym typeface="DM Sans"/>
              </a:rPr>
              <a:t>Los </a:t>
            </a:r>
            <a:r>
              <a:rPr b="1" i="0" lang="es" sz="1800" u="none" cap="none" strike="noStrike">
                <a:solidFill>
                  <a:srgbClr val="000000"/>
                </a:solidFill>
                <a:latin typeface="DM Sans"/>
                <a:ea typeface="DM Sans"/>
                <a:cs typeface="DM Sans"/>
                <a:sym typeface="DM Sans"/>
              </a:rPr>
              <a:t>estados</a:t>
            </a:r>
            <a:r>
              <a:rPr b="0" i="0" lang="es" sz="1800" u="none" cap="none" strike="noStrike">
                <a:solidFill>
                  <a:srgbClr val="000000"/>
                </a:solidFill>
                <a:latin typeface="DM Sans"/>
                <a:ea typeface="DM Sans"/>
                <a:cs typeface="DM Sans"/>
                <a:sym typeface="DM Sans"/>
              </a:rPr>
              <a:t> de Call Stack son:</a:t>
            </a:r>
            <a:endParaRPr b="0" i="0" sz="1800" u="none" cap="none" strike="noStrike">
              <a:solidFill>
                <a:srgbClr val="000000"/>
              </a:solidFill>
              <a:latin typeface="DM Sans"/>
              <a:ea typeface="DM Sans"/>
              <a:cs typeface="DM Sans"/>
              <a:sym typeface="DM Sans"/>
            </a:endParaRPr>
          </a:p>
        </p:txBody>
      </p:sp>
      <p:sp>
        <p:nvSpPr>
          <p:cNvPr id="290" name="Google Shape;290;p69"/>
          <p:cNvSpPr/>
          <p:nvPr/>
        </p:nvSpPr>
        <p:spPr>
          <a:xfrm>
            <a:off x="853400" y="1745400"/>
            <a:ext cx="1311900" cy="1771200"/>
          </a:xfrm>
          <a:prstGeom prst="roundRect">
            <a:avLst>
              <a:gd fmla="val 16667" name="adj"/>
            </a:avLst>
          </a:prstGeom>
          <a:solidFill>
            <a:schemeClr val="lt1"/>
          </a:solid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69"/>
          <p:cNvSpPr/>
          <p:nvPr/>
        </p:nvSpPr>
        <p:spPr>
          <a:xfrm>
            <a:off x="925626" y="3132800"/>
            <a:ext cx="11673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Helvetica Neue Light"/>
                <a:ea typeface="Helvetica Neue Light"/>
                <a:cs typeface="Helvetica Neue Light"/>
                <a:sym typeface="Helvetica Neue Light"/>
              </a:rPr>
              <a:t>printSquare(5)</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292" name="Google Shape;292;p69"/>
          <p:cNvSpPr/>
          <p:nvPr/>
        </p:nvSpPr>
        <p:spPr>
          <a:xfrm>
            <a:off x="2384725" y="1745400"/>
            <a:ext cx="1311900" cy="1771200"/>
          </a:xfrm>
          <a:prstGeom prst="roundRect">
            <a:avLst>
              <a:gd fmla="val 16667" name="adj"/>
            </a:avLst>
          </a:prstGeom>
          <a:solidFill>
            <a:schemeClr val="lt1"/>
          </a:solid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69"/>
          <p:cNvSpPr/>
          <p:nvPr/>
        </p:nvSpPr>
        <p:spPr>
          <a:xfrm>
            <a:off x="3916050" y="1745400"/>
            <a:ext cx="1311900" cy="1771200"/>
          </a:xfrm>
          <a:prstGeom prst="roundRect">
            <a:avLst>
              <a:gd fmla="val 16667" name="adj"/>
            </a:avLst>
          </a:prstGeom>
          <a:solidFill>
            <a:schemeClr val="lt1"/>
          </a:solid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69"/>
          <p:cNvSpPr/>
          <p:nvPr/>
        </p:nvSpPr>
        <p:spPr>
          <a:xfrm>
            <a:off x="5447375" y="1745400"/>
            <a:ext cx="1311900" cy="1771200"/>
          </a:xfrm>
          <a:prstGeom prst="roundRect">
            <a:avLst>
              <a:gd fmla="val 16667" name="adj"/>
            </a:avLst>
          </a:prstGeom>
          <a:solidFill>
            <a:schemeClr val="lt1"/>
          </a:solid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69"/>
          <p:cNvSpPr/>
          <p:nvPr/>
        </p:nvSpPr>
        <p:spPr>
          <a:xfrm>
            <a:off x="6978700" y="1745400"/>
            <a:ext cx="1311900" cy="1771200"/>
          </a:xfrm>
          <a:prstGeom prst="roundRect">
            <a:avLst>
              <a:gd fmla="val 16667" name="adj"/>
            </a:avLst>
          </a:prstGeom>
          <a:solidFill>
            <a:schemeClr val="lt1"/>
          </a:solid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69"/>
          <p:cNvSpPr/>
          <p:nvPr/>
        </p:nvSpPr>
        <p:spPr>
          <a:xfrm>
            <a:off x="2457026" y="3132800"/>
            <a:ext cx="11673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Helvetica Neue Light"/>
                <a:ea typeface="Helvetica Neue Light"/>
                <a:cs typeface="Helvetica Neue Light"/>
                <a:sym typeface="Helvetica Neue Light"/>
              </a:rPr>
              <a:t>printSquare(5)</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296" name="Google Shape;296;p69"/>
          <p:cNvSpPr/>
          <p:nvPr/>
        </p:nvSpPr>
        <p:spPr>
          <a:xfrm>
            <a:off x="2457026" y="2777625"/>
            <a:ext cx="11673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Helvetica Neue Light"/>
                <a:ea typeface="Helvetica Neue Light"/>
                <a:cs typeface="Helvetica Neue Light"/>
                <a:sym typeface="Helvetica Neue Light"/>
              </a:rPr>
              <a:t>multiply(x, x)</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297" name="Google Shape;297;p69"/>
          <p:cNvSpPr/>
          <p:nvPr/>
        </p:nvSpPr>
        <p:spPr>
          <a:xfrm>
            <a:off x="3988351" y="3132800"/>
            <a:ext cx="11673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Helvetica Neue Light"/>
                <a:ea typeface="Helvetica Neue Light"/>
                <a:cs typeface="Helvetica Neue Light"/>
                <a:sym typeface="Helvetica Neue Light"/>
              </a:rPr>
              <a:t>printSquare(5)</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298" name="Google Shape;298;p69"/>
          <p:cNvSpPr/>
          <p:nvPr/>
        </p:nvSpPr>
        <p:spPr>
          <a:xfrm>
            <a:off x="3988351" y="2777625"/>
            <a:ext cx="11673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Helvetica Neue Light"/>
                <a:ea typeface="Helvetica Neue Light"/>
                <a:cs typeface="Helvetica Neue Light"/>
                <a:sym typeface="Helvetica Neue Light"/>
              </a:rPr>
              <a:t>console.log(s)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299" name="Google Shape;299;p69"/>
          <p:cNvSpPr/>
          <p:nvPr/>
        </p:nvSpPr>
        <p:spPr>
          <a:xfrm>
            <a:off x="5519676" y="3132800"/>
            <a:ext cx="11673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Helvetica Neue Light"/>
                <a:ea typeface="Helvetica Neue Light"/>
                <a:cs typeface="Helvetica Neue Light"/>
                <a:sym typeface="Helvetica Neue Light"/>
              </a:rPr>
              <a:t>printSquare(5)</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300" name="Google Shape;300;p69"/>
          <p:cNvSpPr txBox="1"/>
          <p:nvPr/>
        </p:nvSpPr>
        <p:spPr>
          <a:xfrm>
            <a:off x="853400" y="1392000"/>
            <a:ext cx="13119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000"/>
              </a:spcAft>
              <a:buClr>
                <a:srgbClr val="000000"/>
              </a:buClr>
              <a:buSzPts val="1200"/>
              <a:buFont typeface="Arial"/>
              <a:buNone/>
            </a:pPr>
            <a:r>
              <a:rPr b="1" i="0" lang="es" sz="1200" u="none" cap="none" strike="noStrike">
                <a:solidFill>
                  <a:srgbClr val="000000"/>
                </a:solidFill>
                <a:latin typeface="Helvetica Neue"/>
                <a:ea typeface="Helvetica Neue"/>
                <a:cs typeface="Helvetica Neue"/>
                <a:sym typeface="Helvetica Neue"/>
              </a:rPr>
              <a:t>Paso 1</a:t>
            </a:r>
            <a:endParaRPr b="1" i="0" sz="1200" u="none" cap="none" strike="noStrike">
              <a:solidFill>
                <a:srgbClr val="000000"/>
              </a:solidFill>
              <a:latin typeface="Helvetica Neue"/>
              <a:ea typeface="Helvetica Neue"/>
              <a:cs typeface="Helvetica Neue"/>
              <a:sym typeface="Helvetica Neue"/>
            </a:endParaRPr>
          </a:p>
        </p:txBody>
      </p:sp>
      <p:sp>
        <p:nvSpPr>
          <p:cNvPr id="301" name="Google Shape;301;p69"/>
          <p:cNvSpPr txBox="1"/>
          <p:nvPr/>
        </p:nvSpPr>
        <p:spPr>
          <a:xfrm>
            <a:off x="2384725" y="1392000"/>
            <a:ext cx="13119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000"/>
              </a:spcAft>
              <a:buClr>
                <a:srgbClr val="000000"/>
              </a:buClr>
              <a:buSzPts val="1200"/>
              <a:buFont typeface="Arial"/>
              <a:buNone/>
            </a:pPr>
            <a:r>
              <a:rPr b="1" i="0" lang="es" sz="1200" u="none" cap="none" strike="noStrike">
                <a:solidFill>
                  <a:srgbClr val="000000"/>
                </a:solidFill>
                <a:latin typeface="Helvetica Neue"/>
                <a:ea typeface="Helvetica Neue"/>
                <a:cs typeface="Helvetica Neue"/>
                <a:sym typeface="Helvetica Neue"/>
              </a:rPr>
              <a:t>Paso 2</a:t>
            </a:r>
            <a:endParaRPr b="1" i="0" sz="1200" u="none" cap="none" strike="noStrike">
              <a:solidFill>
                <a:srgbClr val="000000"/>
              </a:solidFill>
              <a:latin typeface="Helvetica Neue"/>
              <a:ea typeface="Helvetica Neue"/>
              <a:cs typeface="Helvetica Neue"/>
              <a:sym typeface="Helvetica Neue"/>
            </a:endParaRPr>
          </a:p>
        </p:txBody>
      </p:sp>
      <p:sp>
        <p:nvSpPr>
          <p:cNvPr id="302" name="Google Shape;302;p69"/>
          <p:cNvSpPr txBox="1"/>
          <p:nvPr/>
        </p:nvSpPr>
        <p:spPr>
          <a:xfrm>
            <a:off x="3916050" y="1392000"/>
            <a:ext cx="13119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000"/>
              </a:spcAft>
              <a:buClr>
                <a:srgbClr val="000000"/>
              </a:buClr>
              <a:buSzPts val="1200"/>
              <a:buFont typeface="Arial"/>
              <a:buNone/>
            </a:pPr>
            <a:r>
              <a:rPr b="1" i="0" lang="es" sz="1200" u="none" cap="none" strike="noStrike">
                <a:solidFill>
                  <a:srgbClr val="000000"/>
                </a:solidFill>
                <a:latin typeface="Helvetica Neue"/>
                <a:ea typeface="Helvetica Neue"/>
                <a:cs typeface="Helvetica Neue"/>
                <a:sym typeface="Helvetica Neue"/>
              </a:rPr>
              <a:t>Paso 3</a:t>
            </a:r>
            <a:endParaRPr b="1" i="0" sz="1200" u="none" cap="none" strike="noStrike">
              <a:solidFill>
                <a:srgbClr val="000000"/>
              </a:solidFill>
              <a:latin typeface="Helvetica Neue"/>
              <a:ea typeface="Helvetica Neue"/>
              <a:cs typeface="Helvetica Neue"/>
              <a:sym typeface="Helvetica Neue"/>
            </a:endParaRPr>
          </a:p>
        </p:txBody>
      </p:sp>
      <p:sp>
        <p:nvSpPr>
          <p:cNvPr id="303" name="Google Shape;303;p69"/>
          <p:cNvSpPr txBox="1"/>
          <p:nvPr/>
        </p:nvSpPr>
        <p:spPr>
          <a:xfrm>
            <a:off x="5447375" y="1392000"/>
            <a:ext cx="13119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000"/>
              </a:spcAft>
              <a:buClr>
                <a:srgbClr val="000000"/>
              </a:buClr>
              <a:buSzPts val="1200"/>
              <a:buFont typeface="Arial"/>
              <a:buNone/>
            </a:pPr>
            <a:r>
              <a:rPr b="1" i="0" lang="es" sz="1200" u="none" cap="none" strike="noStrike">
                <a:solidFill>
                  <a:srgbClr val="000000"/>
                </a:solidFill>
                <a:latin typeface="Helvetica Neue"/>
                <a:ea typeface="Helvetica Neue"/>
                <a:cs typeface="Helvetica Neue"/>
                <a:sym typeface="Helvetica Neue"/>
              </a:rPr>
              <a:t>Paso 4</a:t>
            </a:r>
            <a:endParaRPr b="1" i="0" sz="1200" u="none" cap="none" strike="noStrike">
              <a:solidFill>
                <a:srgbClr val="000000"/>
              </a:solidFill>
              <a:latin typeface="Helvetica Neue"/>
              <a:ea typeface="Helvetica Neue"/>
              <a:cs typeface="Helvetica Neue"/>
              <a:sym typeface="Helvetica Neue"/>
            </a:endParaRPr>
          </a:p>
        </p:txBody>
      </p:sp>
      <p:sp>
        <p:nvSpPr>
          <p:cNvPr id="304" name="Google Shape;304;p69"/>
          <p:cNvSpPr txBox="1"/>
          <p:nvPr/>
        </p:nvSpPr>
        <p:spPr>
          <a:xfrm>
            <a:off x="6978700" y="1392000"/>
            <a:ext cx="13119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000"/>
              </a:spcAft>
              <a:buClr>
                <a:srgbClr val="000000"/>
              </a:buClr>
              <a:buSzPts val="1200"/>
              <a:buFont typeface="Arial"/>
              <a:buNone/>
            </a:pPr>
            <a:r>
              <a:rPr b="1" i="0" lang="es" sz="1200" u="none" cap="none" strike="noStrike">
                <a:solidFill>
                  <a:srgbClr val="000000"/>
                </a:solidFill>
                <a:latin typeface="Helvetica Neue"/>
                <a:ea typeface="Helvetica Neue"/>
                <a:cs typeface="Helvetica Neue"/>
                <a:sym typeface="Helvetica Neue"/>
              </a:rPr>
              <a:t>Paso 5</a:t>
            </a:r>
            <a:endParaRPr b="1" i="0" sz="1200" u="none" cap="none" strike="noStrike">
              <a:solidFill>
                <a:srgbClr val="000000"/>
              </a:solidFill>
              <a:latin typeface="Helvetica Neue"/>
              <a:ea typeface="Helvetica Neue"/>
              <a:cs typeface="Helvetica Neue"/>
              <a:sym typeface="Helvetica Neue"/>
            </a:endParaRPr>
          </a:p>
        </p:txBody>
      </p:sp>
      <p:sp>
        <p:nvSpPr>
          <p:cNvPr id="305" name="Google Shape;305;p69"/>
          <p:cNvSpPr txBox="1"/>
          <p:nvPr/>
        </p:nvSpPr>
        <p:spPr>
          <a:xfrm>
            <a:off x="441750" y="3853450"/>
            <a:ext cx="8260500" cy="105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Es una </a:t>
            </a:r>
            <a:r>
              <a:rPr b="1" i="0" lang="es" sz="1600" u="none" cap="none" strike="noStrike">
                <a:solidFill>
                  <a:srgbClr val="000000"/>
                </a:solidFill>
                <a:latin typeface="DM Sans"/>
                <a:ea typeface="DM Sans"/>
                <a:cs typeface="DM Sans"/>
                <a:sym typeface="DM Sans"/>
              </a:rPr>
              <a:t>lista de tareas </a:t>
            </a:r>
            <a:r>
              <a:rPr b="0" i="0" lang="es" sz="1600" u="none" cap="none" strike="noStrike">
                <a:solidFill>
                  <a:srgbClr val="000000"/>
                </a:solidFill>
                <a:latin typeface="DM Sans"/>
                <a:ea typeface="DM Sans"/>
                <a:cs typeface="DM Sans"/>
                <a:sym typeface="DM Sans"/>
              </a:rPr>
              <a:t>de JS a ejecutar durante el programa 📝. </a:t>
            </a:r>
            <a:endParaRPr b="0" i="0" sz="160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100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Cada nueva instrucción se agrega en el orden que corresponde al stack y el motor de JS resuelve una a una.</a:t>
            </a:r>
            <a:endParaRPr b="0" i="0" sz="1600" u="none" cap="none" strike="noStrike">
              <a:solidFill>
                <a:srgbClr val="000000"/>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grpSp>
        <p:nvGrpSpPr>
          <p:cNvPr id="310" name="Google Shape;310;p70"/>
          <p:cNvGrpSpPr/>
          <p:nvPr/>
        </p:nvGrpSpPr>
        <p:grpSpPr>
          <a:xfrm>
            <a:off x="457338" y="468286"/>
            <a:ext cx="431100" cy="431100"/>
            <a:chOff x="4616400" y="1950761"/>
            <a:chExt cx="431100" cy="431100"/>
          </a:xfrm>
        </p:grpSpPr>
        <p:sp>
          <p:nvSpPr>
            <p:cNvPr id="311" name="Google Shape;311;p70"/>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70"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313" name="Google Shape;313;p70"/>
          <p:cNvSpPr txBox="1"/>
          <p:nvPr/>
        </p:nvSpPr>
        <p:spPr>
          <a:xfrm>
            <a:off x="466350" y="1670550"/>
            <a:ext cx="82113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chemeClr val="lt1"/>
                </a:solidFill>
                <a:latin typeface="DM Sans"/>
                <a:ea typeface="DM Sans"/>
                <a:cs typeface="DM Sans"/>
                <a:sym typeface="DM Sans"/>
              </a:rPr>
              <a:t>El </a:t>
            </a:r>
            <a:r>
              <a:rPr b="1" i="0" lang="es" sz="2500" u="none" cap="none" strike="noStrike">
                <a:solidFill>
                  <a:schemeClr val="lt1"/>
                </a:solidFill>
                <a:latin typeface="DM Sans"/>
                <a:ea typeface="DM Sans"/>
                <a:cs typeface="DM Sans"/>
                <a:sym typeface="DM Sans"/>
              </a:rPr>
              <a:t>Event Loop</a:t>
            </a:r>
            <a:r>
              <a:rPr b="0" i="0" lang="es" sz="2500" u="none" cap="none" strike="noStrike">
                <a:solidFill>
                  <a:schemeClr val="lt1"/>
                </a:solidFill>
                <a:latin typeface="DM Sans"/>
                <a:ea typeface="DM Sans"/>
                <a:cs typeface="DM Sans"/>
                <a:sym typeface="DM Sans"/>
              </a:rPr>
              <a:t> es la herramienta que permite la sincronización entre nuestro call stack con estas tareas asincrónicas que funcionan en un thread aparte.</a:t>
            </a:r>
            <a:endParaRPr b="0"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EAFF6A"/>
                </a:solidFill>
                <a:latin typeface="DM Sans"/>
                <a:ea typeface="DM Sans"/>
                <a:cs typeface="DM Sans"/>
                <a:sym typeface="DM Sans"/>
              </a:rPr>
              <a:t>Si el stack está vacío, el Event Loop envía la primera función que esté en la </a:t>
            </a:r>
            <a:r>
              <a:rPr b="1" i="0" lang="es" sz="2500" u="none" cap="none" strike="noStrike">
                <a:solidFill>
                  <a:srgbClr val="EAFF6A"/>
                </a:solidFill>
                <a:latin typeface="DM Sans"/>
                <a:ea typeface="DM Sans"/>
                <a:cs typeface="DM Sans"/>
                <a:sym typeface="DM Sans"/>
              </a:rPr>
              <a:t>callback queue</a:t>
            </a:r>
            <a:r>
              <a:rPr b="0" i="0" lang="es" sz="2500" u="none" cap="none" strike="noStrike">
                <a:solidFill>
                  <a:srgbClr val="EAFF6A"/>
                </a:solidFill>
                <a:latin typeface="DM Sans"/>
                <a:ea typeface="DM Sans"/>
                <a:cs typeface="DM Sans"/>
                <a:sym typeface="DM Sans"/>
              </a:rPr>
              <a:t> al </a:t>
            </a:r>
            <a:r>
              <a:rPr b="1" i="0" lang="es" sz="2500" u="none" cap="none" strike="noStrike">
                <a:solidFill>
                  <a:srgbClr val="EAFF6A"/>
                </a:solidFill>
                <a:latin typeface="DM Sans"/>
                <a:ea typeface="DM Sans"/>
                <a:cs typeface="DM Sans"/>
                <a:sym typeface="DM Sans"/>
              </a:rPr>
              <a:t>call stack</a:t>
            </a:r>
            <a:r>
              <a:rPr b="0" i="0" lang="es" sz="2500" u="none" cap="none" strike="noStrike">
                <a:solidFill>
                  <a:srgbClr val="EAFF6A"/>
                </a:solidFill>
                <a:latin typeface="DM Sans"/>
                <a:ea typeface="DM Sans"/>
                <a:cs typeface="DM Sans"/>
                <a:sym typeface="DM Sans"/>
              </a:rPr>
              <a:t> y comienza a ejecutarse. </a:t>
            </a:r>
            <a:endParaRPr b="0" i="0" sz="2500" u="none" cap="none" strike="noStrike">
              <a:solidFill>
                <a:srgbClr val="EAFF6A"/>
              </a:solidFill>
              <a:latin typeface="DM Sans"/>
              <a:ea typeface="DM Sans"/>
              <a:cs typeface="DM Sans"/>
              <a:sym typeface="DM Sans"/>
            </a:endParaRPr>
          </a:p>
        </p:txBody>
      </p:sp>
      <p:sp>
        <p:nvSpPr>
          <p:cNvPr id="314" name="Google Shape;314;p70"/>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Event Loop</a:t>
            </a:r>
            <a:endParaRPr b="1" i="0" sz="4000" u="none" cap="none" strike="noStrike">
              <a:solidFill>
                <a:srgbClr val="EAFF6A"/>
              </a:solidFill>
              <a:latin typeface="DM Sans"/>
              <a:ea typeface="DM Sans"/>
              <a:cs typeface="DM Sans"/>
              <a:sym typeface="DM Sans"/>
            </a:endParaRPr>
          </a:p>
        </p:txBody>
      </p:sp>
      <p:sp>
        <p:nvSpPr>
          <p:cNvPr id="315" name="Google Shape;315;p7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71"/>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Asincronía y </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accent6"/>
                </a:solidFill>
                <a:latin typeface="DM Sans"/>
                <a:ea typeface="DM Sans"/>
                <a:cs typeface="DM Sans"/>
                <a:sym typeface="DM Sans"/>
              </a:rPr>
              <a:t>temporizadores</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72"/>
          <p:cNvSpPr txBox="1"/>
          <p:nvPr/>
        </p:nvSpPr>
        <p:spPr>
          <a:xfrm>
            <a:off x="1461300" y="1953000"/>
            <a:ext cx="6221400" cy="3343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setTimeout y setInterval</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38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73"/>
          <p:cNvSpPr txBox="1"/>
          <p:nvPr/>
        </p:nvSpPr>
        <p:spPr>
          <a:xfrm>
            <a:off x="1189350" y="921038"/>
            <a:ext cx="6765300" cy="106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 una función que permite realizar acciones asincrónicamente 🤹.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La función recibe dos parámetros: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100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Una función de</a:t>
            </a:r>
            <a:r>
              <a:rPr b="0" i="0" lang="es" sz="1350" u="none" cap="none" strike="noStrike">
                <a:solidFill>
                  <a:srgbClr val="000000"/>
                </a:solidFill>
                <a:highlight>
                  <a:srgbClr val="EAFF6A"/>
                </a:highlight>
                <a:latin typeface="DM Sans"/>
                <a:ea typeface="DM Sans"/>
                <a:cs typeface="DM Sans"/>
                <a:sym typeface="DM Sans"/>
              </a:rPr>
              <a:t> callback </a:t>
            </a:r>
            <a:r>
              <a:rPr b="0" i="0" lang="es" sz="1350" u="none" cap="none" strike="noStrike">
                <a:solidFill>
                  <a:srgbClr val="000000"/>
                </a:solidFill>
                <a:latin typeface="DM Sans"/>
                <a:ea typeface="DM Sans"/>
                <a:cs typeface="DM Sans"/>
                <a:sym typeface="DM Sans"/>
              </a:rPr>
              <a:t>y un </a:t>
            </a:r>
            <a:r>
              <a:rPr b="0" i="0" lang="es" sz="1350" u="none" cap="none" strike="noStrike">
                <a:solidFill>
                  <a:srgbClr val="000000"/>
                </a:solidFill>
                <a:highlight>
                  <a:srgbClr val="EAFF6A"/>
                </a:highlight>
                <a:latin typeface="DM Sans"/>
                <a:ea typeface="DM Sans"/>
                <a:cs typeface="DM Sans"/>
                <a:sym typeface="DM Sans"/>
              </a:rPr>
              <a:t>valor numérico</a:t>
            </a:r>
            <a:r>
              <a:rPr b="0" i="0" lang="es" sz="1350" u="none" cap="none" strike="noStrike">
                <a:solidFill>
                  <a:srgbClr val="000000"/>
                </a:solidFill>
                <a:latin typeface="DM Sans"/>
                <a:ea typeface="DM Sans"/>
                <a:cs typeface="DM Sans"/>
                <a:sym typeface="DM Sans"/>
              </a:rPr>
              <a:t> que representa milisegundos</a:t>
            </a:r>
            <a:endParaRPr b="0" i="0" sz="1350" u="none" cap="none" strike="noStrike">
              <a:solidFill>
                <a:srgbClr val="000000"/>
              </a:solidFill>
              <a:latin typeface="DM Sans"/>
              <a:ea typeface="DM Sans"/>
              <a:cs typeface="DM Sans"/>
              <a:sym typeface="DM Sans"/>
            </a:endParaRPr>
          </a:p>
        </p:txBody>
      </p:sp>
      <p:sp>
        <p:nvSpPr>
          <p:cNvPr id="331" name="Google Shape;331;p73"/>
          <p:cNvSpPr/>
          <p:nvPr/>
        </p:nvSpPr>
        <p:spPr>
          <a:xfrm>
            <a:off x="-206700" y="206725"/>
            <a:ext cx="3526200" cy="279600"/>
          </a:xfrm>
          <a:prstGeom prst="roundRect">
            <a:avLst>
              <a:gd fmla="val 16667" name="adj"/>
            </a:avLst>
          </a:prstGeom>
          <a:solidFill>
            <a:srgbClr val="EAFF6A"/>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DM Sans"/>
                <a:ea typeface="DM Sans"/>
                <a:cs typeface="DM Sans"/>
                <a:sym typeface="DM Sans"/>
              </a:rPr>
              <a:t>setTimeout</a:t>
            </a:r>
            <a:endParaRPr b="1" i="0" sz="1400" u="none" cap="none" strike="noStrike">
              <a:solidFill>
                <a:srgbClr val="000000"/>
              </a:solidFill>
              <a:latin typeface="DM Sans"/>
              <a:ea typeface="DM Sans"/>
              <a:cs typeface="DM Sans"/>
              <a:sym typeface="DM Sans"/>
            </a:endParaRPr>
          </a:p>
        </p:txBody>
      </p:sp>
      <p:sp>
        <p:nvSpPr>
          <p:cNvPr id="332" name="Google Shape;332;p73"/>
          <p:cNvSpPr/>
          <p:nvPr/>
        </p:nvSpPr>
        <p:spPr>
          <a:xfrm>
            <a:off x="1921200" y="2083651"/>
            <a:ext cx="5301600" cy="438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73"/>
          <p:cNvSpPr txBox="1"/>
          <p:nvPr/>
        </p:nvSpPr>
        <p:spPr>
          <a:xfrm>
            <a:off x="2042800" y="2083647"/>
            <a:ext cx="3000000" cy="4386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650"/>
              <a:buFont typeface="Arial"/>
              <a:buNone/>
            </a:pPr>
            <a:r>
              <a:rPr b="0" i="0" lang="es" sz="1650" u="none" cap="none" strike="noStrike">
                <a:solidFill>
                  <a:srgbClr val="DCDCAA"/>
                </a:solidFill>
                <a:latin typeface="Courier New"/>
                <a:ea typeface="Courier New"/>
                <a:cs typeface="Courier New"/>
                <a:sym typeface="Courier New"/>
              </a:rPr>
              <a:t>setTimeout</a:t>
            </a:r>
            <a:r>
              <a:rPr b="0" i="0" lang="es" sz="1650" u="none" cap="none" strike="noStrike">
                <a:solidFill>
                  <a:srgbClr val="D4D4D4"/>
                </a:solidFill>
                <a:latin typeface="Courier New"/>
                <a:ea typeface="Courier New"/>
                <a:cs typeface="Courier New"/>
                <a:sym typeface="Courier New"/>
              </a:rPr>
              <a:t>(</a:t>
            </a:r>
            <a:r>
              <a:rPr b="0" i="0" lang="es" sz="1650" u="none" cap="none" strike="noStrike">
                <a:solidFill>
                  <a:srgbClr val="9CDCFE"/>
                </a:solidFill>
                <a:latin typeface="Courier New"/>
                <a:ea typeface="Courier New"/>
                <a:cs typeface="Courier New"/>
                <a:sym typeface="Courier New"/>
              </a:rPr>
              <a:t>fn</a:t>
            </a:r>
            <a:r>
              <a:rPr b="0" i="0" lang="es" sz="1650" u="none" cap="none" strike="noStrike">
                <a:solidFill>
                  <a:srgbClr val="D4D4D4"/>
                </a:solidFill>
                <a:latin typeface="Courier New"/>
                <a:ea typeface="Courier New"/>
                <a:cs typeface="Courier New"/>
                <a:sym typeface="Courier New"/>
              </a:rPr>
              <a:t>, </a:t>
            </a:r>
            <a:r>
              <a:rPr b="0" i="0" lang="es" sz="1650" u="none" cap="none" strike="noStrike">
                <a:solidFill>
                  <a:srgbClr val="9CDCFE"/>
                </a:solidFill>
                <a:latin typeface="Courier New"/>
                <a:ea typeface="Courier New"/>
                <a:cs typeface="Courier New"/>
                <a:sym typeface="Courier New"/>
              </a:rPr>
              <a:t>time</a:t>
            </a:r>
            <a:r>
              <a:rPr b="0" i="0" lang="es" sz="1650" u="none" cap="none" strike="noStrike">
                <a:solidFill>
                  <a:srgbClr val="D4D4D4"/>
                </a:solidFill>
                <a:latin typeface="Courier New"/>
                <a:ea typeface="Courier New"/>
                <a:cs typeface="Courier New"/>
                <a:sym typeface="Courier New"/>
              </a:rPr>
              <a:t>)</a:t>
            </a:r>
            <a:endParaRPr b="0" i="0" sz="1900" u="none" cap="none" strike="noStrike">
              <a:solidFill>
                <a:srgbClr val="000000"/>
              </a:solidFill>
              <a:latin typeface="Arial"/>
              <a:ea typeface="Arial"/>
              <a:cs typeface="Arial"/>
              <a:sym typeface="Arial"/>
            </a:endParaRPr>
          </a:p>
        </p:txBody>
      </p:sp>
      <p:sp>
        <p:nvSpPr>
          <p:cNvPr id="334" name="Google Shape;334;p73"/>
          <p:cNvSpPr txBox="1"/>
          <p:nvPr/>
        </p:nvSpPr>
        <p:spPr>
          <a:xfrm>
            <a:off x="1235400" y="2773125"/>
            <a:ext cx="6040500" cy="63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Así, la función que pasamos por primer parámetro se ejecuta luego de que transcurra el tiempo definido en el segundo parámetro. Por ejemplo:</a:t>
            </a:r>
            <a:endParaRPr b="0" i="0" sz="1350" u="none" cap="none" strike="noStrike">
              <a:solidFill>
                <a:srgbClr val="000000"/>
              </a:solidFill>
              <a:latin typeface="DM Sans"/>
              <a:ea typeface="DM Sans"/>
              <a:cs typeface="DM Sans"/>
              <a:sym typeface="DM Sans"/>
            </a:endParaRPr>
          </a:p>
        </p:txBody>
      </p:sp>
      <p:sp>
        <p:nvSpPr>
          <p:cNvPr id="335" name="Google Shape;335;p73"/>
          <p:cNvSpPr/>
          <p:nvPr/>
        </p:nvSpPr>
        <p:spPr>
          <a:xfrm>
            <a:off x="1921200" y="3655499"/>
            <a:ext cx="5301600" cy="956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73"/>
          <p:cNvSpPr txBox="1"/>
          <p:nvPr/>
        </p:nvSpPr>
        <p:spPr>
          <a:xfrm>
            <a:off x="1921200" y="3655500"/>
            <a:ext cx="4547700" cy="9564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350"/>
              <a:buFont typeface="Arial"/>
              <a:buNone/>
            </a:pPr>
            <a:r>
              <a:rPr b="0" i="0" lang="es" sz="1350" u="none" cap="none" strike="noStrike">
                <a:solidFill>
                  <a:srgbClr val="DCDCAA"/>
                </a:solidFill>
                <a:latin typeface="Courier New"/>
                <a:ea typeface="Courier New"/>
                <a:cs typeface="Courier New"/>
                <a:sym typeface="Courier New"/>
              </a:rPr>
              <a:t>setTimeout</a:t>
            </a:r>
            <a:r>
              <a:rPr b="0" i="0" lang="es" sz="1350" u="none" cap="none" strike="noStrike">
                <a:solidFill>
                  <a:srgbClr val="D4D4D4"/>
                </a:solidFill>
                <a:latin typeface="Courier New"/>
                <a:ea typeface="Courier New"/>
                <a:cs typeface="Courier New"/>
                <a:sym typeface="Courier New"/>
              </a:rPr>
              <a:t>(()</a:t>
            </a:r>
            <a:r>
              <a:rPr b="0" i="0" lang="es" sz="1350" u="none" cap="none" strike="noStrike">
                <a:solidFill>
                  <a:srgbClr val="569CD6"/>
                </a:solidFill>
                <a:latin typeface="Courier New"/>
                <a:ea typeface="Courier New"/>
                <a:cs typeface="Courier New"/>
                <a:sym typeface="Courier New"/>
              </a:rPr>
              <a:t>=&gt;</a:t>
            </a:r>
            <a:r>
              <a:rPr b="0" i="0" lang="es" sz="1350" u="none" cap="none" strike="noStrike">
                <a:solidFill>
                  <a:srgbClr val="D4D4D4"/>
                </a:solidFill>
                <a:latin typeface="Courier New"/>
                <a:ea typeface="Courier New"/>
                <a:cs typeface="Courier New"/>
                <a:sym typeface="Courier New"/>
              </a:rPr>
              <a:t> {</a:t>
            </a:r>
            <a:endParaRPr b="0" i="0" sz="13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b="0" i="0" lang="es" sz="1350" u="none" cap="none" strike="noStrike">
                <a:solidFill>
                  <a:srgbClr val="D4D4D4"/>
                </a:solidFill>
                <a:latin typeface="Courier New"/>
                <a:ea typeface="Courier New"/>
                <a:cs typeface="Courier New"/>
                <a:sym typeface="Courier New"/>
              </a:rPr>
              <a:t>    </a:t>
            </a:r>
            <a:r>
              <a:rPr b="0" i="0" lang="es" sz="1350" u="none" cap="none" strike="noStrike">
                <a:solidFill>
                  <a:srgbClr val="9CDCFE"/>
                </a:solidFill>
                <a:latin typeface="Courier New"/>
                <a:ea typeface="Courier New"/>
                <a:cs typeface="Courier New"/>
                <a:sym typeface="Courier New"/>
              </a:rPr>
              <a:t>console</a:t>
            </a:r>
            <a:r>
              <a:rPr b="0" i="0" lang="es" sz="1350" u="none" cap="none" strike="noStrike">
                <a:solidFill>
                  <a:srgbClr val="D4D4D4"/>
                </a:solidFill>
                <a:latin typeface="Courier New"/>
                <a:ea typeface="Courier New"/>
                <a:cs typeface="Courier New"/>
                <a:sym typeface="Courier New"/>
              </a:rPr>
              <a:t>.</a:t>
            </a:r>
            <a:r>
              <a:rPr b="0" i="0" lang="es" sz="1350" u="none" cap="none" strike="noStrike">
                <a:solidFill>
                  <a:srgbClr val="DCDCAA"/>
                </a:solidFill>
                <a:latin typeface="Courier New"/>
                <a:ea typeface="Courier New"/>
                <a:cs typeface="Courier New"/>
                <a:sym typeface="Courier New"/>
              </a:rPr>
              <a:t>log</a:t>
            </a:r>
            <a:r>
              <a:rPr b="0" i="0" lang="es" sz="1350" u="none" cap="none" strike="noStrike">
                <a:solidFill>
                  <a:srgbClr val="D4D4D4"/>
                </a:solidFill>
                <a:latin typeface="Courier New"/>
                <a:ea typeface="Courier New"/>
                <a:cs typeface="Courier New"/>
                <a:sym typeface="Courier New"/>
              </a:rPr>
              <a:t>(</a:t>
            </a:r>
            <a:r>
              <a:rPr b="0" i="0" lang="es" sz="1350" u="none" cap="none" strike="noStrike">
                <a:solidFill>
                  <a:srgbClr val="CE9178"/>
                </a:solidFill>
                <a:latin typeface="Courier New"/>
                <a:ea typeface="Courier New"/>
                <a:cs typeface="Courier New"/>
                <a:sym typeface="Courier New"/>
              </a:rPr>
              <a:t>"Proceso asincrónico"</a:t>
            </a:r>
            <a:r>
              <a:rPr b="0" i="0" lang="es" sz="1350" u="none" cap="none" strike="noStrike">
                <a:solidFill>
                  <a:srgbClr val="D4D4D4"/>
                </a:solidFill>
                <a:latin typeface="Courier New"/>
                <a:ea typeface="Courier New"/>
                <a:cs typeface="Courier New"/>
                <a:sym typeface="Courier New"/>
              </a:rPr>
              <a:t>)</a:t>
            </a:r>
            <a:endParaRPr b="0" i="0" sz="13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b="0" i="0" lang="es" sz="1350" u="none" cap="none" strike="noStrike">
                <a:solidFill>
                  <a:srgbClr val="D4D4D4"/>
                </a:solidFill>
                <a:latin typeface="Courier New"/>
                <a:ea typeface="Courier New"/>
                <a:cs typeface="Courier New"/>
                <a:sym typeface="Courier New"/>
              </a:rPr>
              <a:t>}, </a:t>
            </a:r>
            <a:r>
              <a:rPr b="0" i="0" lang="es" sz="1350" u="none" cap="none" strike="noStrike">
                <a:solidFill>
                  <a:srgbClr val="B5CEA8"/>
                </a:solidFill>
                <a:latin typeface="Courier New"/>
                <a:ea typeface="Courier New"/>
                <a:cs typeface="Courier New"/>
                <a:sym typeface="Courier New"/>
              </a:rPr>
              <a:t>3000</a:t>
            </a:r>
            <a:r>
              <a:rPr b="0" i="0" lang="es" sz="1350" u="none" cap="none" strike="noStrike">
                <a:solidFill>
                  <a:srgbClr val="D4D4D4"/>
                </a:solidFill>
                <a:latin typeface="Courier New"/>
                <a:ea typeface="Courier New"/>
                <a:cs typeface="Courier New"/>
                <a:sym typeface="Courier New"/>
              </a:rPr>
              <a:t>)</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74"/>
          <p:cNvSpPr/>
          <p:nvPr/>
        </p:nvSpPr>
        <p:spPr>
          <a:xfrm>
            <a:off x="-206700" y="206725"/>
            <a:ext cx="3526200" cy="279600"/>
          </a:xfrm>
          <a:prstGeom prst="roundRect">
            <a:avLst>
              <a:gd fmla="val 16667" name="adj"/>
            </a:avLst>
          </a:prstGeom>
          <a:solidFill>
            <a:srgbClr val="E0FF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DM Sans"/>
                <a:ea typeface="DM Sans"/>
                <a:cs typeface="DM Sans"/>
                <a:sym typeface="DM Sans"/>
              </a:rPr>
              <a:t>setInterval</a:t>
            </a:r>
            <a:endParaRPr b="1" i="0" sz="1400" u="none" cap="none" strike="noStrike">
              <a:solidFill>
                <a:srgbClr val="000000"/>
              </a:solidFill>
              <a:latin typeface="DM Sans"/>
              <a:ea typeface="DM Sans"/>
              <a:cs typeface="DM Sans"/>
              <a:sym typeface="DM Sans"/>
            </a:endParaRPr>
          </a:p>
        </p:txBody>
      </p:sp>
      <p:sp>
        <p:nvSpPr>
          <p:cNvPr id="342" name="Google Shape;342;p74"/>
          <p:cNvSpPr txBox="1"/>
          <p:nvPr/>
        </p:nvSpPr>
        <p:spPr>
          <a:xfrm>
            <a:off x="1093425" y="1015900"/>
            <a:ext cx="7128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Tiene la misma sintaxis que setTimeout, pero la unidad de tiempo es un intervalo para la repetición de la función asociada:</a:t>
            </a:r>
            <a:endParaRPr b="0" i="0" sz="1350" u="none" cap="none" strike="noStrike">
              <a:solidFill>
                <a:srgbClr val="000000"/>
              </a:solidFill>
              <a:latin typeface="DM Sans"/>
              <a:ea typeface="DM Sans"/>
              <a:cs typeface="DM Sans"/>
              <a:sym typeface="DM Sans"/>
            </a:endParaRPr>
          </a:p>
        </p:txBody>
      </p:sp>
      <p:pic>
        <p:nvPicPr>
          <p:cNvPr id="343" name="Google Shape;343;p74"/>
          <p:cNvPicPr preferRelativeResize="0"/>
          <p:nvPr/>
        </p:nvPicPr>
        <p:blipFill rotWithShape="1">
          <a:blip r:embed="rId3">
            <a:alphaModFix/>
          </a:blip>
          <a:srcRect b="0" l="0" r="0" t="0"/>
          <a:stretch/>
        </p:blipFill>
        <p:spPr>
          <a:xfrm>
            <a:off x="7790225" y="4741250"/>
            <a:ext cx="1082450" cy="252126"/>
          </a:xfrm>
          <a:prstGeom prst="rect">
            <a:avLst/>
          </a:prstGeom>
          <a:noFill/>
          <a:ln>
            <a:noFill/>
          </a:ln>
        </p:spPr>
      </p:pic>
      <p:sp>
        <p:nvSpPr>
          <p:cNvPr id="344" name="Google Shape;344;p74"/>
          <p:cNvSpPr/>
          <p:nvPr/>
        </p:nvSpPr>
        <p:spPr>
          <a:xfrm>
            <a:off x="1361875" y="1901938"/>
            <a:ext cx="3446100" cy="1162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74"/>
          <p:cNvSpPr txBox="1"/>
          <p:nvPr/>
        </p:nvSpPr>
        <p:spPr>
          <a:xfrm>
            <a:off x="1426413" y="1901938"/>
            <a:ext cx="3184500" cy="10707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550"/>
              <a:buFont typeface="Arial"/>
              <a:buNone/>
            </a:pPr>
            <a:r>
              <a:rPr b="0" i="0" lang="es" sz="1550" u="none" cap="none" strike="noStrike">
                <a:solidFill>
                  <a:srgbClr val="DCDCAA"/>
                </a:solidFill>
                <a:latin typeface="Courier New"/>
                <a:ea typeface="Courier New"/>
                <a:cs typeface="Courier New"/>
                <a:sym typeface="Courier New"/>
              </a:rPr>
              <a:t>setInterval</a:t>
            </a:r>
            <a:r>
              <a:rPr b="0" i="0" lang="es" sz="1550" u="none" cap="none" strike="noStrike">
                <a:solidFill>
                  <a:srgbClr val="D4D4D4"/>
                </a:solidFill>
                <a:latin typeface="Courier New"/>
                <a:ea typeface="Courier New"/>
                <a:cs typeface="Courier New"/>
                <a:sym typeface="Courier New"/>
              </a:rPr>
              <a:t>(() </a:t>
            </a:r>
            <a:r>
              <a:rPr b="0" i="0" lang="es" sz="1550" u="none" cap="none" strike="noStrike">
                <a:solidFill>
                  <a:srgbClr val="569CD6"/>
                </a:solidFill>
                <a:latin typeface="Courier New"/>
                <a:ea typeface="Courier New"/>
                <a:cs typeface="Courier New"/>
                <a:sym typeface="Courier New"/>
              </a:rPr>
              <a:t>=&gt;</a:t>
            </a:r>
            <a:r>
              <a:rPr b="0" i="0" lang="es" sz="1550" u="none" cap="none" strike="noStrike">
                <a:solidFill>
                  <a:srgbClr val="D4D4D4"/>
                </a:solidFill>
                <a:latin typeface="Courier New"/>
                <a:ea typeface="Courier New"/>
                <a:cs typeface="Courier New"/>
                <a:sym typeface="Courier New"/>
              </a:rPr>
              <a:t> {</a:t>
            </a:r>
            <a:endParaRPr b="0" i="0" sz="15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550"/>
              <a:buFont typeface="Arial"/>
              <a:buNone/>
            </a:pPr>
            <a:r>
              <a:rPr b="0" i="0" lang="es" sz="1550" u="none" cap="none" strike="noStrike">
                <a:solidFill>
                  <a:srgbClr val="D4D4D4"/>
                </a:solidFill>
                <a:latin typeface="Courier New"/>
                <a:ea typeface="Courier New"/>
                <a:cs typeface="Courier New"/>
                <a:sym typeface="Courier New"/>
              </a:rPr>
              <a:t>    </a:t>
            </a:r>
            <a:r>
              <a:rPr b="0" i="0" lang="es" sz="1550" u="none" cap="none" strike="noStrike">
                <a:solidFill>
                  <a:srgbClr val="9CDCFE"/>
                </a:solidFill>
                <a:latin typeface="Courier New"/>
                <a:ea typeface="Courier New"/>
                <a:cs typeface="Courier New"/>
                <a:sym typeface="Courier New"/>
              </a:rPr>
              <a:t>console</a:t>
            </a:r>
            <a:r>
              <a:rPr b="0" i="0" lang="es" sz="1550" u="none" cap="none" strike="noStrike">
                <a:solidFill>
                  <a:srgbClr val="D4D4D4"/>
                </a:solidFill>
                <a:latin typeface="Courier New"/>
                <a:ea typeface="Courier New"/>
                <a:cs typeface="Courier New"/>
                <a:sym typeface="Courier New"/>
              </a:rPr>
              <a:t>.</a:t>
            </a:r>
            <a:r>
              <a:rPr b="0" i="0" lang="es" sz="1550" u="none" cap="none" strike="noStrike">
                <a:solidFill>
                  <a:srgbClr val="DCDCAA"/>
                </a:solidFill>
                <a:latin typeface="Courier New"/>
                <a:ea typeface="Courier New"/>
                <a:cs typeface="Courier New"/>
                <a:sym typeface="Courier New"/>
              </a:rPr>
              <a:t>log</a:t>
            </a:r>
            <a:r>
              <a:rPr b="0" i="0" lang="es" sz="1550" u="none" cap="none" strike="noStrike">
                <a:solidFill>
                  <a:srgbClr val="D4D4D4"/>
                </a:solidFill>
                <a:latin typeface="Courier New"/>
                <a:ea typeface="Courier New"/>
                <a:cs typeface="Courier New"/>
                <a:sym typeface="Courier New"/>
              </a:rPr>
              <a:t>(</a:t>
            </a:r>
            <a:r>
              <a:rPr b="0" i="0" lang="es" sz="1550" u="none" cap="none" strike="noStrike">
                <a:solidFill>
                  <a:srgbClr val="CE9178"/>
                </a:solidFill>
                <a:latin typeface="Courier New"/>
                <a:ea typeface="Courier New"/>
                <a:cs typeface="Courier New"/>
                <a:sym typeface="Courier New"/>
              </a:rPr>
              <a:t>"Tic"</a:t>
            </a:r>
            <a:r>
              <a:rPr b="0" i="0" lang="es" sz="1550" u="none" cap="none" strike="noStrike">
                <a:solidFill>
                  <a:srgbClr val="D4D4D4"/>
                </a:solidFill>
                <a:latin typeface="Courier New"/>
                <a:ea typeface="Courier New"/>
                <a:cs typeface="Courier New"/>
                <a:sym typeface="Courier New"/>
              </a:rPr>
              <a:t>)</a:t>
            </a:r>
            <a:endParaRPr b="0" i="0" sz="15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550"/>
              <a:buFont typeface="Arial"/>
              <a:buNone/>
            </a:pPr>
            <a:r>
              <a:rPr b="0" i="0" lang="es" sz="1550" u="none" cap="none" strike="noStrike">
                <a:solidFill>
                  <a:srgbClr val="D4D4D4"/>
                </a:solidFill>
                <a:latin typeface="Courier New"/>
                <a:ea typeface="Courier New"/>
                <a:cs typeface="Courier New"/>
                <a:sym typeface="Courier New"/>
              </a:rPr>
              <a:t>}, </a:t>
            </a:r>
            <a:r>
              <a:rPr b="0" i="0" lang="es" sz="1550" u="none" cap="none" strike="noStrike">
                <a:solidFill>
                  <a:srgbClr val="B5CEA8"/>
                </a:solidFill>
                <a:latin typeface="Courier New"/>
                <a:ea typeface="Courier New"/>
                <a:cs typeface="Courier New"/>
                <a:sym typeface="Courier New"/>
              </a:rPr>
              <a:t>1000</a:t>
            </a:r>
            <a:r>
              <a:rPr b="0" i="0" lang="es" sz="1550" u="none" cap="none" strike="noStrike">
                <a:solidFill>
                  <a:srgbClr val="D4D4D4"/>
                </a:solidFill>
                <a:latin typeface="Courier New"/>
                <a:ea typeface="Courier New"/>
                <a:cs typeface="Courier New"/>
                <a:sym typeface="Courier New"/>
              </a:rPr>
              <a:t>)</a:t>
            </a:r>
            <a:endParaRPr b="0" i="0" sz="1650" u="none" cap="none" strike="noStrike">
              <a:solidFill>
                <a:srgbClr val="000000"/>
              </a:solidFill>
              <a:latin typeface="Arial"/>
              <a:ea typeface="Arial"/>
              <a:cs typeface="Arial"/>
              <a:sym typeface="Arial"/>
            </a:endParaRPr>
          </a:p>
        </p:txBody>
      </p:sp>
      <p:pic>
        <p:nvPicPr>
          <p:cNvPr id="346" name="Google Shape;346;p74"/>
          <p:cNvPicPr preferRelativeResize="0"/>
          <p:nvPr/>
        </p:nvPicPr>
        <p:blipFill rotWithShape="1">
          <a:blip r:embed="rId4">
            <a:alphaModFix/>
          </a:blip>
          <a:srcRect b="53338" l="0" r="0" t="0"/>
          <a:stretch/>
        </p:blipFill>
        <p:spPr>
          <a:xfrm>
            <a:off x="4944597" y="1901863"/>
            <a:ext cx="2618653" cy="1162950"/>
          </a:xfrm>
          <a:prstGeom prst="rect">
            <a:avLst/>
          </a:prstGeom>
          <a:noFill/>
          <a:ln>
            <a:noFill/>
          </a:ln>
        </p:spPr>
      </p:pic>
      <p:sp>
        <p:nvSpPr>
          <p:cNvPr id="347" name="Google Shape;347;p74"/>
          <p:cNvSpPr txBox="1"/>
          <p:nvPr/>
        </p:nvSpPr>
        <p:spPr>
          <a:xfrm>
            <a:off x="1093425" y="3527275"/>
            <a:ext cx="7128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Permite ejecutar funciones de manera reiterativa tras los milisegundos indicados hasta que indiquemos su detención o se cierre la aplicación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75"/>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Control de errores</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accent6"/>
                </a:solidFill>
                <a:latin typeface="DM Sans"/>
                <a:ea typeface="DM Sans"/>
                <a:cs typeface="DM Sans"/>
                <a:sym typeface="DM Sans"/>
              </a:rPr>
              <a:t>try - catch - finally</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76"/>
          <p:cNvSpPr/>
          <p:nvPr/>
        </p:nvSpPr>
        <p:spPr>
          <a:xfrm>
            <a:off x="-206700" y="206725"/>
            <a:ext cx="3526200" cy="279600"/>
          </a:xfrm>
          <a:prstGeom prst="roundRect">
            <a:avLst>
              <a:gd fmla="val 16667" name="adj"/>
            </a:avLst>
          </a:prstGeom>
          <a:solidFill>
            <a:srgbClr val="E0FF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DM Sans"/>
                <a:ea typeface="DM Sans"/>
                <a:cs typeface="DM Sans"/>
                <a:sym typeface="DM Sans"/>
              </a:rPr>
              <a:t>Try - Catch - Finally</a:t>
            </a:r>
            <a:endParaRPr b="1" i="0" sz="1400" u="none" cap="none" strike="noStrike">
              <a:solidFill>
                <a:srgbClr val="000000"/>
              </a:solidFill>
              <a:latin typeface="DM Sans"/>
              <a:ea typeface="DM Sans"/>
              <a:cs typeface="DM Sans"/>
              <a:sym typeface="DM Sans"/>
            </a:endParaRPr>
          </a:p>
        </p:txBody>
      </p:sp>
      <p:sp>
        <p:nvSpPr>
          <p:cNvPr id="358" name="Google Shape;358;p76"/>
          <p:cNvSpPr txBox="1"/>
          <p:nvPr/>
        </p:nvSpPr>
        <p:spPr>
          <a:xfrm>
            <a:off x="846725" y="1198275"/>
            <a:ext cx="25164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El control de errores en la ejecución del código, es algo clave en cualquier lenguaje de programación.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JavaScript, al igual que otros tantos lenguajes, incluye está opción utilizando para ello </a:t>
            </a:r>
            <a:r>
              <a:rPr b="1" i="0" lang="es" sz="1350" u="none" cap="none" strike="noStrike">
                <a:solidFill>
                  <a:schemeClr val="dk1"/>
                </a:solidFill>
                <a:latin typeface="DM Sans"/>
                <a:ea typeface="DM Sans"/>
                <a:cs typeface="DM Sans"/>
                <a:sym typeface="DM Sans"/>
              </a:rPr>
              <a:t>Try - Catch - Finally</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p:txBody>
      </p:sp>
      <p:pic>
        <p:nvPicPr>
          <p:cNvPr id="359" name="Google Shape;359;p76"/>
          <p:cNvPicPr preferRelativeResize="0"/>
          <p:nvPr/>
        </p:nvPicPr>
        <p:blipFill rotWithShape="1">
          <a:blip r:embed="rId3">
            <a:alphaModFix/>
          </a:blip>
          <a:srcRect b="0" l="0" r="0" t="0"/>
          <a:stretch/>
        </p:blipFill>
        <p:spPr>
          <a:xfrm>
            <a:off x="7790225" y="4741250"/>
            <a:ext cx="1082450" cy="252126"/>
          </a:xfrm>
          <a:prstGeom prst="rect">
            <a:avLst/>
          </a:prstGeom>
          <a:noFill/>
          <a:ln>
            <a:noFill/>
          </a:ln>
        </p:spPr>
      </p:pic>
      <p:pic>
        <p:nvPicPr>
          <p:cNvPr id="360" name="Google Shape;360;p76"/>
          <p:cNvPicPr preferRelativeResize="0"/>
          <p:nvPr/>
        </p:nvPicPr>
        <p:blipFill rotWithShape="1">
          <a:blip r:embed="rId4">
            <a:alphaModFix/>
          </a:blip>
          <a:srcRect b="0" l="0" r="0" t="0"/>
          <a:stretch/>
        </p:blipFill>
        <p:spPr>
          <a:xfrm>
            <a:off x="4438613" y="1239425"/>
            <a:ext cx="3738267" cy="2803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77"/>
          <p:cNvSpPr/>
          <p:nvPr/>
        </p:nvSpPr>
        <p:spPr>
          <a:xfrm>
            <a:off x="-206700" y="206725"/>
            <a:ext cx="3526200" cy="279600"/>
          </a:xfrm>
          <a:prstGeom prst="roundRect">
            <a:avLst>
              <a:gd fmla="val 16667" name="adj"/>
            </a:avLst>
          </a:prstGeom>
          <a:solidFill>
            <a:srgbClr val="E0FF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DM Sans"/>
                <a:ea typeface="DM Sans"/>
                <a:cs typeface="DM Sans"/>
                <a:sym typeface="DM Sans"/>
              </a:rPr>
              <a:t>Try - Catch - Finally</a:t>
            </a:r>
            <a:endParaRPr b="1" i="0" sz="1400" u="none" cap="none" strike="noStrike">
              <a:solidFill>
                <a:srgbClr val="000000"/>
              </a:solidFill>
              <a:latin typeface="DM Sans"/>
              <a:ea typeface="DM Sans"/>
              <a:cs typeface="DM Sans"/>
              <a:sym typeface="DM Sans"/>
            </a:endParaRPr>
          </a:p>
        </p:txBody>
      </p:sp>
      <p:sp>
        <p:nvSpPr>
          <p:cNvPr id="366" name="Google Shape;366;p77"/>
          <p:cNvSpPr txBox="1"/>
          <p:nvPr/>
        </p:nvSpPr>
        <p:spPr>
          <a:xfrm>
            <a:off x="359250" y="824550"/>
            <a:ext cx="26778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Intentamos realizar una tarea específica como, por ejemplo, pedir datos a un servidor remoto y listarlos en pantalla.</a:t>
            </a:r>
            <a:endParaRPr b="0" i="0" sz="1350" u="none" cap="none" strike="noStrike">
              <a:solidFill>
                <a:schemeClr val="dk1"/>
              </a:solidFill>
              <a:latin typeface="DM Sans"/>
              <a:ea typeface="DM Sans"/>
              <a:cs typeface="DM Sans"/>
              <a:sym typeface="DM Sans"/>
            </a:endParaRPr>
          </a:p>
        </p:txBody>
      </p:sp>
      <p:pic>
        <p:nvPicPr>
          <p:cNvPr id="367" name="Google Shape;367;p77"/>
          <p:cNvPicPr preferRelativeResize="0"/>
          <p:nvPr/>
        </p:nvPicPr>
        <p:blipFill rotWithShape="1">
          <a:blip r:embed="rId3">
            <a:alphaModFix/>
          </a:blip>
          <a:srcRect b="0" l="0" r="0" t="0"/>
          <a:stretch/>
        </p:blipFill>
        <p:spPr>
          <a:xfrm>
            <a:off x="7790225" y="4741250"/>
            <a:ext cx="1082450" cy="252126"/>
          </a:xfrm>
          <a:prstGeom prst="rect">
            <a:avLst/>
          </a:prstGeom>
          <a:noFill/>
          <a:ln>
            <a:noFill/>
          </a:ln>
        </p:spPr>
      </p:pic>
      <p:pic>
        <p:nvPicPr>
          <p:cNvPr id="368" name="Google Shape;368;p77"/>
          <p:cNvPicPr preferRelativeResize="0"/>
          <p:nvPr/>
        </p:nvPicPr>
        <p:blipFill rotWithShape="1">
          <a:blip r:embed="rId4">
            <a:alphaModFix/>
          </a:blip>
          <a:srcRect b="0" l="0" r="0" t="0"/>
          <a:stretch/>
        </p:blipFill>
        <p:spPr>
          <a:xfrm>
            <a:off x="359250" y="1965300"/>
            <a:ext cx="2481050" cy="1793399"/>
          </a:xfrm>
          <a:prstGeom prst="rect">
            <a:avLst/>
          </a:prstGeom>
          <a:noFill/>
          <a:ln>
            <a:noFill/>
          </a:ln>
        </p:spPr>
      </p:pic>
      <p:pic>
        <p:nvPicPr>
          <p:cNvPr id="369" name="Google Shape;369;p77"/>
          <p:cNvPicPr preferRelativeResize="0"/>
          <p:nvPr/>
        </p:nvPicPr>
        <p:blipFill rotWithShape="1">
          <a:blip r:embed="rId5">
            <a:alphaModFix/>
          </a:blip>
          <a:srcRect b="0" l="0" r="0" t="0"/>
          <a:stretch/>
        </p:blipFill>
        <p:spPr>
          <a:xfrm>
            <a:off x="3432000" y="1982025"/>
            <a:ext cx="2206705" cy="1793400"/>
          </a:xfrm>
          <a:prstGeom prst="rect">
            <a:avLst/>
          </a:prstGeom>
          <a:noFill/>
          <a:ln>
            <a:noFill/>
          </a:ln>
        </p:spPr>
      </p:pic>
      <p:pic>
        <p:nvPicPr>
          <p:cNvPr id="370" name="Google Shape;370;p77"/>
          <p:cNvPicPr preferRelativeResize="0"/>
          <p:nvPr/>
        </p:nvPicPr>
        <p:blipFill rotWithShape="1">
          <a:blip r:embed="rId6">
            <a:alphaModFix/>
          </a:blip>
          <a:srcRect b="0" l="0" r="0" t="0"/>
          <a:stretch/>
        </p:blipFill>
        <p:spPr>
          <a:xfrm>
            <a:off x="6364275" y="1962025"/>
            <a:ext cx="2380142" cy="1793400"/>
          </a:xfrm>
          <a:prstGeom prst="rect">
            <a:avLst/>
          </a:prstGeom>
          <a:noFill/>
          <a:ln>
            <a:noFill/>
          </a:ln>
        </p:spPr>
      </p:pic>
      <p:sp>
        <p:nvSpPr>
          <p:cNvPr id="371" name="Google Shape;371;p77"/>
          <p:cNvSpPr txBox="1"/>
          <p:nvPr/>
        </p:nvSpPr>
        <p:spPr>
          <a:xfrm>
            <a:off x="343500" y="4034200"/>
            <a:ext cx="24969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Try</a:t>
            </a:r>
            <a:endParaRPr b="0" i="0" sz="1400" u="none" cap="none" strike="noStrike">
              <a:solidFill>
                <a:srgbClr val="000000"/>
              </a:solidFill>
              <a:latin typeface="Arial"/>
              <a:ea typeface="Arial"/>
              <a:cs typeface="Arial"/>
              <a:sym typeface="Arial"/>
            </a:endParaRPr>
          </a:p>
        </p:txBody>
      </p:sp>
      <p:sp>
        <p:nvSpPr>
          <p:cNvPr id="372" name="Google Shape;372;p77"/>
          <p:cNvSpPr txBox="1"/>
          <p:nvPr/>
        </p:nvSpPr>
        <p:spPr>
          <a:xfrm>
            <a:off x="3432000" y="4034200"/>
            <a:ext cx="22068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Catch</a:t>
            </a:r>
            <a:endParaRPr b="0" i="0" sz="1400" u="none" cap="none" strike="noStrike">
              <a:solidFill>
                <a:srgbClr val="000000"/>
              </a:solidFill>
              <a:latin typeface="Arial"/>
              <a:ea typeface="Arial"/>
              <a:cs typeface="Arial"/>
              <a:sym typeface="Arial"/>
            </a:endParaRPr>
          </a:p>
        </p:txBody>
      </p:sp>
      <p:sp>
        <p:nvSpPr>
          <p:cNvPr id="373" name="Google Shape;373;p77"/>
          <p:cNvSpPr txBox="1"/>
          <p:nvPr/>
        </p:nvSpPr>
        <p:spPr>
          <a:xfrm>
            <a:off x="6364325" y="4034200"/>
            <a:ext cx="23802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Finally</a:t>
            </a:r>
            <a:endParaRPr b="0" i="0" sz="1400" u="none" cap="none" strike="noStrike">
              <a:solidFill>
                <a:srgbClr val="000000"/>
              </a:solidFill>
              <a:latin typeface="Arial"/>
              <a:ea typeface="Arial"/>
              <a:cs typeface="Arial"/>
              <a:sym typeface="Arial"/>
            </a:endParaRPr>
          </a:p>
        </p:txBody>
      </p:sp>
      <p:sp>
        <p:nvSpPr>
          <p:cNvPr id="374" name="Google Shape;374;p77"/>
          <p:cNvSpPr txBox="1"/>
          <p:nvPr/>
        </p:nvSpPr>
        <p:spPr>
          <a:xfrm>
            <a:off x="3431999" y="824550"/>
            <a:ext cx="22800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Si ocurre algún imprevisto, entonces atrapamos y manejamos el error de forma prolija.</a:t>
            </a:r>
            <a:endParaRPr b="0" i="0" sz="1350" u="none" cap="none" strike="noStrike">
              <a:solidFill>
                <a:schemeClr val="dk1"/>
              </a:solidFill>
              <a:latin typeface="DM Sans"/>
              <a:ea typeface="DM Sans"/>
              <a:cs typeface="DM Sans"/>
              <a:sym typeface="DM Sans"/>
            </a:endParaRPr>
          </a:p>
        </p:txBody>
      </p:sp>
      <p:sp>
        <p:nvSpPr>
          <p:cNvPr id="375" name="Google Shape;375;p77"/>
          <p:cNvSpPr txBox="1"/>
          <p:nvPr/>
        </p:nvSpPr>
        <p:spPr>
          <a:xfrm>
            <a:off x="6244000" y="824550"/>
            <a:ext cx="2562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Aquí manejamos opciones en nuestro código, más allá de que la tarea se haya llevado a cabo correctamente, o no.</a:t>
            </a:r>
            <a:endParaRPr b="0" i="0" sz="1350" u="none" cap="none" strike="noStrike">
              <a:solidFill>
                <a:schemeClr val="dk1"/>
              </a:solidFill>
              <a:latin typeface="DM Sans"/>
              <a:ea typeface="DM Sans"/>
              <a:cs typeface="DM Sans"/>
              <a:sym typeface="DM Sans"/>
            </a:endParaRPr>
          </a:p>
        </p:txBody>
      </p:sp>
      <p:cxnSp>
        <p:nvCxnSpPr>
          <p:cNvPr id="376" name="Google Shape;376;p77"/>
          <p:cNvCxnSpPr/>
          <p:nvPr/>
        </p:nvCxnSpPr>
        <p:spPr>
          <a:xfrm>
            <a:off x="3124300" y="736725"/>
            <a:ext cx="0" cy="4024800"/>
          </a:xfrm>
          <a:prstGeom prst="straightConnector1">
            <a:avLst/>
          </a:prstGeom>
          <a:noFill/>
          <a:ln cap="flat" cmpd="sng" w="28575">
            <a:solidFill>
              <a:srgbClr val="EFEFEF"/>
            </a:solidFill>
            <a:prstDash val="dot"/>
            <a:round/>
            <a:headEnd len="sm" w="sm" type="none"/>
            <a:tailEnd len="sm" w="sm" type="none"/>
          </a:ln>
        </p:spPr>
      </p:cxnSp>
      <p:cxnSp>
        <p:nvCxnSpPr>
          <p:cNvPr id="377" name="Google Shape;377;p77"/>
          <p:cNvCxnSpPr/>
          <p:nvPr/>
        </p:nvCxnSpPr>
        <p:spPr>
          <a:xfrm>
            <a:off x="5978000" y="736725"/>
            <a:ext cx="0" cy="4024800"/>
          </a:xfrm>
          <a:prstGeom prst="straightConnector1">
            <a:avLst/>
          </a:prstGeom>
          <a:noFill/>
          <a:ln cap="flat" cmpd="sng" w="28575">
            <a:solidFill>
              <a:srgbClr val="EFEFEF"/>
            </a:solidFill>
            <a:prstDash val="dot"/>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6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6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175" name="Google Shape;175;p60"/>
          <p:cNvSpPr txBox="1"/>
          <p:nvPr/>
        </p:nvSpPr>
        <p:spPr>
          <a:xfrm>
            <a:off x="3655975" y="2541075"/>
            <a:ext cx="2363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176" name="Google Shape;176;p6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7" name="Google Shape;177;p60"/>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78"/>
          <p:cNvSpPr/>
          <p:nvPr/>
        </p:nvSpPr>
        <p:spPr>
          <a:xfrm>
            <a:off x="-206700" y="206725"/>
            <a:ext cx="3526200" cy="279600"/>
          </a:xfrm>
          <a:prstGeom prst="roundRect">
            <a:avLst>
              <a:gd fmla="val 16667" name="adj"/>
            </a:avLst>
          </a:prstGeom>
          <a:solidFill>
            <a:srgbClr val="E0FF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DM Sans"/>
                <a:ea typeface="DM Sans"/>
                <a:cs typeface="DM Sans"/>
                <a:sym typeface="DM Sans"/>
              </a:rPr>
              <a:t>Try - Catch - Finally</a:t>
            </a:r>
            <a:endParaRPr b="0" i="0" sz="1400" u="none" cap="none" strike="noStrike">
              <a:solidFill>
                <a:srgbClr val="000000"/>
              </a:solidFill>
              <a:latin typeface="DM Sans"/>
              <a:ea typeface="DM Sans"/>
              <a:cs typeface="DM Sans"/>
              <a:sym typeface="DM Sans"/>
            </a:endParaRPr>
          </a:p>
        </p:txBody>
      </p:sp>
      <p:sp>
        <p:nvSpPr>
          <p:cNvPr id="383" name="Google Shape;383;p78"/>
          <p:cNvSpPr txBox="1"/>
          <p:nvPr/>
        </p:nvSpPr>
        <p:spPr>
          <a:xfrm>
            <a:off x="5102300" y="800775"/>
            <a:ext cx="3718800" cy="349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Veamos un caso de uso:</a:t>
            </a:r>
            <a:endParaRPr b="1"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Tenemos una función que intenta pedir datos remotos.</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rPr b="1" i="0" lang="es" sz="1350" u="none" cap="none" strike="noStrike">
                <a:solidFill>
                  <a:schemeClr val="dk1"/>
                </a:solidFill>
                <a:highlight>
                  <a:srgbClr val="FFD966"/>
                </a:highlight>
                <a:latin typeface="DM Sans"/>
                <a:ea typeface="DM Sans"/>
                <a:cs typeface="DM Sans"/>
                <a:sym typeface="DM Sans"/>
              </a:rPr>
              <a:t>Try</a:t>
            </a:r>
            <a:r>
              <a:rPr b="0" i="0" lang="es" sz="1350" u="none" cap="none" strike="noStrike">
                <a:solidFill>
                  <a:schemeClr val="dk1"/>
                </a:solidFill>
                <a:latin typeface="DM Sans"/>
                <a:ea typeface="DM Sans"/>
                <a:cs typeface="DM Sans"/>
                <a:sym typeface="DM Sans"/>
              </a:rPr>
              <a:t> controla la petición de datos y valida si se obtuvieron correctamente. En caso afirmativo, los prepara para mostrarlos.</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rPr b="1" i="0" lang="es" sz="1350" u="none" cap="none" strike="noStrike">
                <a:solidFill>
                  <a:schemeClr val="lt1"/>
                </a:solidFill>
                <a:highlight>
                  <a:srgbClr val="FF0000"/>
                </a:highlight>
                <a:latin typeface="DM Sans"/>
                <a:ea typeface="DM Sans"/>
                <a:cs typeface="DM Sans"/>
                <a:sym typeface="DM Sans"/>
              </a:rPr>
              <a:t>Catch</a:t>
            </a:r>
            <a:r>
              <a:rPr b="0" i="0" lang="es" sz="1350" u="none" cap="none" strike="noStrike">
                <a:solidFill>
                  <a:schemeClr val="dk1"/>
                </a:solidFill>
                <a:latin typeface="DM Sans"/>
                <a:ea typeface="DM Sans"/>
                <a:cs typeface="DM Sans"/>
                <a:sym typeface="DM Sans"/>
              </a:rPr>
              <a:t> captura cualquier error intermedio en el proceso y prepara un mensaje alternativo.</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rPr b="1" i="0" lang="es" sz="1350" u="none" cap="none" strike="noStrike">
                <a:solidFill>
                  <a:schemeClr val="dk1"/>
                </a:solidFill>
                <a:highlight>
                  <a:srgbClr val="91FF91"/>
                </a:highlight>
                <a:latin typeface="DM Sans"/>
                <a:ea typeface="DM Sans"/>
                <a:cs typeface="DM Sans"/>
                <a:sym typeface="DM Sans"/>
              </a:rPr>
              <a:t>Finally</a:t>
            </a:r>
            <a:r>
              <a:rPr b="0" i="0" lang="es" sz="1350" u="none" cap="none" strike="noStrike">
                <a:solidFill>
                  <a:schemeClr val="dk1"/>
                </a:solidFill>
                <a:latin typeface="DM Sans"/>
                <a:ea typeface="DM Sans"/>
                <a:cs typeface="DM Sans"/>
                <a:sym typeface="DM Sans"/>
              </a:rPr>
              <a:t> se ejecuta siempre, mostrando algún tipo de resultado (</a:t>
            </a:r>
            <a:r>
              <a:rPr b="0" i="1" lang="es" sz="1350" u="none" cap="none" strike="noStrike">
                <a:solidFill>
                  <a:schemeClr val="dk1"/>
                </a:solidFill>
                <a:latin typeface="DM Sans"/>
                <a:ea typeface="DM Sans"/>
                <a:cs typeface="DM Sans"/>
                <a:sym typeface="DM Sans"/>
              </a:rPr>
              <a:t>efectivo o fallido</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p:txBody>
      </p:sp>
      <p:pic>
        <p:nvPicPr>
          <p:cNvPr id="384" name="Google Shape;384;p78"/>
          <p:cNvPicPr preferRelativeResize="0"/>
          <p:nvPr/>
        </p:nvPicPr>
        <p:blipFill rotWithShape="1">
          <a:blip r:embed="rId3">
            <a:alphaModFix/>
          </a:blip>
          <a:srcRect b="0" l="0" r="0" t="0"/>
          <a:stretch/>
        </p:blipFill>
        <p:spPr>
          <a:xfrm>
            <a:off x="7790225" y="4741250"/>
            <a:ext cx="1082450" cy="252126"/>
          </a:xfrm>
          <a:prstGeom prst="rect">
            <a:avLst/>
          </a:prstGeom>
          <a:noFill/>
          <a:ln>
            <a:noFill/>
          </a:ln>
        </p:spPr>
      </p:pic>
      <p:sp>
        <p:nvSpPr>
          <p:cNvPr id="385" name="Google Shape;385;p78"/>
          <p:cNvSpPr/>
          <p:nvPr/>
        </p:nvSpPr>
        <p:spPr>
          <a:xfrm>
            <a:off x="985725" y="726538"/>
            <a:ext cx="2646900" cy="381900"/>
          </a:xfrm>
          <a:prstGeom prst="round2DiagRect">
            <a:avLst>
              <a:gd fmla="val 34216" name="adj1"/>
              <a:gd fmla="val 0" name="adj2"/>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s" sz="1300" u="none" cap="none" strike="noStrike">
                <a:solidFill>
                  <a:schemeClr val="lt1"/>
                </a:solidFill>
                <a:latin typeface="Arial"/>
                <a:ea typeface="Arial"/>
                <a:cs typeface="Arial"/>
                <a:sym typeface="Arial"/>
              </a:rPr>
              <a:t>fn(</a:t>
            </a:r>
            <a:r>
              <a:rPr b="0" i="0" lang="es" sz="1300" u="none" cap="none" strike="noStrike">
                <a:solidFill>
                  <a:schemeClr val="lt1"/>
                </a:solidFill>
                <a:latin typeface="Arial"/>
                <a:ea typeface="Arial"/>
                <a:cs typeface="Arial"/>
                <a:sym typeface="Arial"/>
              </a:rPr>
              <a:t>ListarProductos</a:t>
            </a:r>
            <a:r>
              <a:rPr b="1" i="0" lang="es" sz="1300" u="none" cap="none" strike="noStrike">
                <a:solidFill>
                  <a:schemeClr val="lt1"/>
                </a:solidFill>
                <a:latin typeface="Arial"/>
                <a:ea typeface="Arial"/>
                <a:cs typeface="Arial"/>
                <a:sym typeface="Arial"/>
              </a:rPr>
              <a:t>)</a:t>
            </a:r>
            <a:endParaRPr b="1" i="0" sz="1300" u="none" cap="none" strike="noStrike">
              <a:solidFill>
                <a:schemeClr val="lt1"/>
              </a:solidFill>
              <a:latin typeface="Arial"/>
              <a:ea typeface="Arial"/>
              <a:cs typeface="Arial"/>
              <a:sym typeface="Arial"/>
            </a:endParaRPr>
          </a:p>
        </p:txBody>
      </p:sp>
      <p:sp>
        <p:nvSpPr>
          <p:cNvPr id="386" name="Google Shape;386;p78"/>
          <p:cNvSpPr/>
          <p:nvPr/>
        </p:nvSpPr>
        <p:spPr>
          <a:xfrm>
            <a:off x="985725" y="1348650"/>
            <a:ext cx="2646900" cy="416100"/>
          </a:xfrm>
          <a:prstGeom prst="rect">
            <a:avLst/>
          </a:prstGeom>
          <a:solidFill>
            <a:srgbClr val="FFD9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Arial"/>
                <a:ea typeface="Arial"/>
                <a:cs typeface="Arial"/>
                <a:sym typeface="Arial"/>
              </a:rPr>
              <a:t>Pedir datos remotos</a:t>
            </a:r>
            <a:endParaRPr b="1" i="0" sz="900" u="none" cap="none" strike="noStrike">
              <a:solidFill>
                <a:srgbClr val="000000"/>
              </a:solidFill>
              <a:latin typeface="Arial"/>
              <a:ea typeface="Arial"/>
              <a:cs typeface="Arial"/>
              <a:sym typeface="Arial"/>
            </a:endParaRPr>
          </a:p>
        </p:txBody>
      </p:sp>
      <p:sp>
        <p:nvSpPr>
          <p:cNvPr id="387" name="Google Shape;387;p78"/>
          <p:cNvSpPr/>
          <p:nvPr/>
        </p:nvSpPr>
        <p:spPr>
          <a:xfrm>
            <a:off x="1589475" y="1976175"/>
            <a:ext cx="1439400" cy="1148100"/>
          </a:xfrm>
          <a:prstGeom prst="diamond">
            <a:avLst/>
          </a:prstGeom>
          <a:solidFill>
            <a:srgbClr val="FFD9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Arial"/>
                <a:ea typeface="Arial"/>
                <a:cs typeface="Arial"/>
                <a:sym typeface="Arial"/>
              </a:rPr>
              <a:t>¿Obtuve los datos?</a:t>
            </a:r>
            <a:endParaRPr b="1" i="0" sz="900" u="none" cap="none" strike="noStrike">
              <a:solidFill>
                <a:srgbClr val="000000"/>
              </a:solidFill>
              <a:latin typeface="Arial"/>
              <a:ea typeface="Arial"/>
              <a:cs typeface="Arial"/>
              <a:sym typeface="Arial"/>
            </a:endParaRPr>
          </a:p>
        </p:txBody>
      </p:sp>
      <p:cxnSp>
        <p:nvCxnSpPr>
          <p:cNvPr id="388" name="Google Shape;388;p78"/>
          <p:cNvCxnSpPr>
            <a:stCxn id="385" idx="1"/>
            <a:endCxn id="386" idx="0"/>
          </p:cNvCxnSpPr>
          <p:nvPr/>
        </p:nvCxnSpPr>
        <p:spPr>
          <a:xfrm>
            <a:off x="2309175" y="1108438"/>
            <a:ext cx="0" cy="240300"/>
          </a:xfrm>
          <a:prstGeom prst="straightConnector1">
            <a:avLst/>
          </a:prstGeom>
          <a:noFill/>
          <a:ln cap="flat" cmpd="sng" w="9525">
            <a:solidFill>
              <a:schemeClr val="dk2"/>
            </a:solidFill>
            <a:prstDash val="solid"/>
            <a:round/>
            <a:headEnd len="sm" w="sm" type="none"/>
            <a:tailEnd len="med" w="med" type="triangle"/>
          </a:ln>
        </p:spPr>
      </p:cxnSp>
      <p:cxnSp>
        <p:nvCxnSpPr>
          <p:cNvPr id="389" name="Google Shape;389;p78"/>
          <p:cNvCxnSpPr>
            <a:stCxn id="386" idx="2"/>
            <a:endCxn id="387" idx="0"/>
          </p:cNvCxnSpPr>
          <p:nvPr/>
        </p:nvCxnSpPr>
        <p:spPr>
          <a:xfrm>
            <a:off x="2309175" y="1764750"/>
            <a:ext cx="0" cy="211500"/>
          </a:xfrm>
          <a:prstGeom prst="straightConnector1">
            <a:avLst/>
          </a:prstGeom>
          <a:noFill/>
          <a:ln cap="flat" cmpd="sng" w="9525">
            <a:solidFill>
              <a:schemeClr val="dk2"/>
            </a:solidFill>
            <a:prstDash val="solid"/>
            <a:round/>
            <a:headEnd len="sm" w="sm" type="none"/>
            <a:tailEnd len="med" w="med" type="triangle"/>
          </a:ln>
        </p:spPr>
      </p:cxnSp>
      <p:sp>
        <p:nvSpPr>
          <p:cNvPr id="390" name="Google Shape;390;p78"/>
          <p:cNvSpPr/>
          <p:nvPr/>
        </p:nvSpPr>
        <p:spPr>
          <a:xfrm>
            <a:off x="3319500" y="3124275"/>
            <a:ext cx="944700" cy="841500"/>
          </a:xfrm>
          <a:prstGeom prst="rect">
            <a:avLst/>
          </a:prstGeom>
          <a:solidFill>
            <a:srgbClr val="FFD9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Arial"/>
                <a:ea typeface="Arial"/>
                <a:cs typeface="Arial"/>
                <a:sym typeface="Arial"/>
              </a:rPr>
              <a:t>Preparo el contenido a mostrar</a:t>
            </a:r>
            <a:endParaRPr b="1" i="0" sz="900" u="none" cap="none" strike="noStrike">
              <a:solidFill>
                <a:srgbClr val="000000"/>
              </a:solidFill>
              <a:latin typeface="Arial"/>
              <a:ea typeface="Arial"/>
              <a:cs typeface="Arial"/>
              <a:sym typeface="Arial"/>
            </a:endParaRPr>
          </a:p>
        </p:txBody>
      </p:sp>
      <p:sp>
        <p:nvSpPr>
          <p:cNvPr id="391" name="Google Shape;391;p78"/>
          <p:cNvSpPr/>
          <p:nvPr/>
        </p:nvSpPr>
        <p:spPr>
          <a:xfrm>
            <a:off x="419550" y="3124275"/>
            <a:ext cx="944700" cy="841500"/>
          </a:xfrm>
          <a:prstGeom prst="rect">
            <a:avLst/>
          </a:prstGeom>
          <a:solidFill>
            <a:srgbClr val="FF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chemeClr val="lt1"/>
                </a:solidFill>
                <a:latin typeface="Arial"/>
                <a:ea typeface="Arial"/>
                <a:cs typeface="Arial"/>
                <a:sym typeface="Arial"/>
              </a:rPr>
              <a:t>Preparo el mensaje a mostrar</a:t>
            </a:r>
            <a:endParaRPr b="1" i="0" sz="900" u="none" cap="none" strike="noStrike">
              <a:solidFill>
                <a:schemeClr val="lt1"/>
              </a:solidFill>
              <a:latin typeface="Arial"/>
              <a:ea typeface="Arial"/>
              <a:cs typeface="Arial"/>
              <a:sym typeface="Arial"/>
            </a:endParaRPr>
          </a:p>
        </p:txBody>
      </p:sp>
      <p:sp>
        <p:nvSpPr>
          <p:cNvPr id="392" name="Google Shape;392;p78"/>
          <p:cNvSpPr/>
          <p:nvPr/>
        </p:nvSpPr>
        <p:spPr>
          <a:xfrm>
            <a:off x="1364325" y="4407050"/>
            <a:ext cx="1889700" cy="334200"/>
          </a:xfrm>
          <a:prstGeom prst="rect">
            <a:avLst/>
          </a:prstGeom>
          <a:gradFill>
            <a:gsLst>
              <a:gs pos="0">
                <a:srgbClr val="F4CCCC"/>
              </a:gs>
              <a:gs pos="50000">
                <a:srgbClr val="B6D7A8"/>
              </a:gs>
              <a:gs pos="100000">
                <a:srgbClr val="00FF00"/>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chemeClr val="dk1"/>
                </a:solidFill>
                <a:latin typeface="Arial"/>
                <a:ea typeface="Arial"/>
                <a:cs typeface="Arial"/>
                <a:sym typeface="Arial"/>
              </a:rPr>
              <a:t>Muestro</a:t>
            </a:r>
            <a:endParaRPr b="1" i="0" sz="900" u="none" cap="none" strike="noStrike">
              <a:solidFill>
                <a:schemeClr val="dk1"/>
              </a:solidFill>
              <a:latin typeface="Arial"/>
              <a:ea typeface="Arial"/>
              <a:cs typeface="Arial"/>
              <a:sym typeface="Arial"/>
            </a:endParaRPr>
          </a:p>
        </p:txBody>
      </p:sp>
      <p:cxnSp>
        <p:nvCxnSpPr>
          <p:cNvPr id="393" name="Google Shape;393;p78"/>
          <p:cNvCxnSpPr>
            <a:stCxn id="387" idx="3"/>
            <a:endCxn id="390" idx="0"/>
          </p:cNvCxnSpPr>
          <p:nvPr/>
        </p:nvCxnSpPr>
        <p:spPr>
          <a:xfrm>
            <a:off x="3028875" y="2550225"/>
            <a:ext cx="762900" cy="574200"/>
          </a:xfrm>
          <a:prstGeom prst="bentConnector2">
            <a:avLst/>
          </a:prstGeom>
          <a:noFill/>
          <a:ln cap="flat" cmpd="sng" w="9525">
            <a:solidFill>
              <a:schemeClr val="dk2"/>
            </a:solidFill>
            <a:prstDash val="solid"/>
            <a:round/>
            <a:headEnd len="sm" w="sm" type="none"/>
            <a:tailEnd len="med" w="med" type="triangle"/>
          </a:ln>
        </p:spPr>
      </p:cxnSp>
      <p:sp>
        <p:nvSpPr>
          <p:cNvPr id="394" name="Google Shape;394;p78"/>
          <p:cNvSpPr txBox="1"/>
          <p:nvPr/>
        </p:nvSpPr>
        <p:spPr>
          <a:xfrm>
            <a:off x="3187875" y="2116875"/>
            <a:ext cx="603900" cy="400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Sí</a:t>
            </a:r>
            <a:endParaRPr b="0" i="0" sz="1400" u="none" cap="none" strike="noStrike">
              <a:solidFill>
                <a:srgbClr val="000000"/>
              </a:solidFill>
              <a:latin typeface="Arial"/>
              <a:ea typeface="Arial"/>
              <a:cs typeface="Arial"/>
              <a:sym typeface="Arial"/>
            </a:endParaRPr>
          </a:p>
        </p:txBody>
      </p:sp>
      <p:cxnSp>
        <p:nvCxnSpPr>
          <p:cNvPr id="395" name="Google Shape;395;p78"/>
          <p:cNvCxnSpPr>
            <a:stCxn id="387" idx="1"/>
            <a:endCxn id="391" idx="0"/>
          </p:cNvCxnSpPr>
          <p:nvPr/>
        </p:nvCxnSpPr>
        <p:spPr>
          <a:xfrm flipH="1">
            <a:off x="891975" y="2550225"/>
            <a:ext cx="697500" cy="574200"/>
          </a:xfrm>
          <a:prstGeom prst="bentConnector2">
            <a:avLst/>
          </a:prstGeom>
          <a:noFill/>
          <a:ln cap="flat" cmpd="sng" w="9525">
            <a:solidFill>
              <a:schemeClr val="dk2"/>
            </a:solidFill>
            <a:prstDash val="solid"/>
            <a:round/>
            <a:headEnd len="sm" w="sm" type="none"/>
            <a:tailEnd len="med" w="med" type="triangle"/>
          </a:ln>
        </p:spPr>
      </p:cxnSp>
      <p:sp>
        <p:nvSpPr>
          <p:cNvPr id="396" name="Google Shape;396;p78"/>
          <p:cNvSpPr txBox="1"/>
          <p:nvPr/>
        </p:nvSpPr>
        <p:spPr>
          <a:xfrm>
            <a:off x="891900" y="2116875"/>
            <a:ext cx="60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No</a:t>
            </a:r>
            <a:endParaRPr b="0" i="0" sz="1400" u="none" cap="none" strike="noStrike">
              <a:solidFill>
                <a:srgbClr val="000000"/>
              </a:solidFill>
              <a:latin typeface="Arial"/>
              <a:ea typeface="Arial"/>
              <a:cs typeface="Arial"/>
              <a:sym typeface="Arial"/>
            </a:endParaRPr>
          </a:p>
        </p:txBody>
      </p:sp>
      <p:cxnSp>
        <p:nvCxnSpPr>
          <p:cNvPr id="397" name="Google Shape;397;p78"/>
          <p:cNvCxnSpPr>
            <a:stCxn id="391" idx="2"/>
            <a:endCxn id="392" idx="1"/>
          </p:cNvCxnSpPr>
          <p:nvPr/>
        </p:nvCxnSpPr>
        <p:spPr>
          <a:xfrm flipH="1" rot="-5400000">
            <a:off x="823950" y="4033725"/>
            <a:ext cx="608400" cy="472500"/>
          </a:xfrm>
          <a:prstGeom prst="bentConnector2">
            <a:avLst/>
          </a:prstGeom>
          <a:noFill/>
          <a:ln cap="flat" cmpd="sng" w="9525">
            <a:solidFill>
              <a:schemeClr val="dk2"/>
            </a:solidFill>
            <a:prstDash val="solid"/>
            <a:round/>
            <a:headEnd len="sm" w="sm" type="none"/>
            <a:tailEnd len="med" w="med" type="triangle"/>
          </a:ln>
        </p:spPr>
      </p:cxnSp>
      <p:cxnSp>
        <p:nvCxnSpPr>
          <p:cNvPr id="398" name="Google Shape;398;p78"/>
          <p:cNvCxnSpPr>
            <a:stCxn id="390" idx="2"/>
            <a:endCxn id="392" idx="3"/>
          </p:cNvCxnSpPr>
          <p:nvPr/>
        </p:nvCxnSpPr>
        <p:spPr>
          <a:xfrm rot="5400000">
            <a:off x="3218700" y="4001025"/>
            <a:ext cx="608400" cy="537900"/>
          </a:xfrm>
          <a:prstGeom prst="bentConnector2">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79"/>
          <p:cNvSpPr/>
          <p:nvPr/>
        </p:nvSpPr>
        <p:spPr>
          <a:xfrm>
            <a:off x="4808050" y="150"/>
            <a:ext cx="43359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900" u="none" cap="none" strike="noStrike">
                <a:solidFill>
                  <a:srgbClr val="C678DD"/>
                </a:solidFill>
                <a:latin typeface="Courier New"/>
                <a:ea typeface="Courier New"/>
                <a:cs typeface="Courier New"/>
                <a:sym typeface="Courier New"/>
              </a:rPr>
              <a:t>function</a:t>
            </a: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61AFEF"/>
                </a:solidFill>
                <a:latin typeface="Courier New"/>
                <a:ea typeface="Courier New"/>
                <a:cs typeface="Courier New"/>
                <a:sym typeface="Courier New"/>
              </a:rPr>
              <a:t>pedirDatosRemotos</a:t>
            </a:r>
            <a:r>
              <a:rPr b="0" i="0" lang="es" sz="900" u="none" cap="none" strike="noStrike">
                <a:solidFill>
                  <a:srgbClr val="ABB2BF"/>
                </a:solidFill>
                <a:latin typeface="Courier New"/>
                <a:ea typeface="Courier New"/>
                <a:cs typeface="Courier New"/>
                <a:sym typeface="Courier New"/>
              </a:rPr>
              <a:t>() {</a:t>
            </a:r>
            <a:endParaRPr b="0" i="0" sz="900" u="none" cap="none" strike="noStrike">
              <a:solidFill>
                <a:srgbClr val="ABB2BF"/>
              </a:solidFill>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E5C07B"/>
                </a:solidFill>
                <a:latin typeface="Courier New"/>
                <a:ea typeface="Courier New"/>
                <a:cs typeface="Courier New"/>
                <a:sym typeface="Courier New"/>
              </a:rPr>
              <a:t>console</a:t>
            </a:r>
            <a:r>
              <a:rPr b="0" i="0" lang="es" sz="900" u="none" cap="none" strike="noStrike">
                <a:solidFill>
                  <a:srgbClr val="ABB2BF"/>
                </a:solidFill>
                <a:latin typeface="Courier New"/>
                <a:ea typeface="Courier New"/>
                <a:cs typeface="Courier New"/>
                <a:sym typeface="Courier New"/>
              </a:rPr>
              <a:t>.</a:t>
            </a:r>
            <a:r>
              <a:rPr b="0" i="0" lang="es" sz="900" u="none" cap="none" strike="noStrike">
                <a:solidFill>
                  <a:srgbClr val="61AFEF"/>
                </a:solidFill>
                <a:latin typeface="Courier New"/>
                <a:ea typeface="Courier New"/>
                <a:cs typeface="Courier New"/>
                <a:sym typeface="Courier New"/>
              </a:rPr>
              <a:t>log</a:t>
            </a:r>
            <a:r>
              <a:rPr b="0" i="0" lang="es" sz="900" u="none" cap="none" strike="noStrike">
                <a:solidFill>
                  <a:srgbClr val="ABB2BF"/>
                </a:solidFill>
                <a:latin typeface="Courier New"/>
                <a:ea typeface="Courier New"/>
                <a:cs typeface="Courier New"/>
                <a:sym typeface="Courier New"/>
              </a:rPr>
              <a:t>(</a:t>
            </a:r>
            <a:r>
              <a:rPr b="0" i="0" lang="es" sz="900" u="none" cap="none" strike="noStrike">
                <a:solidFill>
                  <a:srgbClr val="98C379"/>
                </a:solidFill>
                <a:latin typeface="Courier New"/>
                <a:ea typeface="Courier New"/>
                <a:cs typeface="Courier New"/>
                <a:sym typeface="Courier New"/>
              </a:rPr>
              <a:t>"Pedir datos al servidor"</a:t>
            </a:r>
            <a:r>
              <a:rPr b="0" i="0" lang="es" sz="900" u="none" cap="none" strike="noStrike">
                <a:solidFill>
                  <a:srgbClr val="ABB2BF"/>
                </a:solidFill>
                <a:latin typeface="Courier New"/>
                <a:ea typeface="Courier New"/>
                <a:cs typeface="Courier New"/>
                <a:sym typeface="Courier New"/>
              </a:rPr>
              <a:t>)</a:t>
            </a:r>
            <a:endParaRPr b="0" i="0" sz="900" u="none" cap="none" strike="noStrike">
              <a:solidFill>
                <a:srgbClr val="ABB2BF"/>
              </a:solidFill>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s" sz="900" u="none" cap="none" strike="noStrike">
                <a:solidFill>
                  <a:srgbClr val="ABB2BF"/>
                </a:solidFill>
                <a:latin typeface="Courier New"/>
                <a:ea typeface="Courier New"/>
                <a:cs typeface="Courier New"/>
                <a:sym typeface="Courier New"/>
              </a:rPr>
              <a:t>}</a:t>
            </a:r>
            <a:endParaRPr b="0" i="0" sz="900" u="none" cap="none" strike="noStrike">
              <a:solidFill>
                <a:srgbClr val="ABB2B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300"/>
              <a:buFont typeface="Arial"/>
              <a:buNone/>
            </a:pPr>
            <a:r>
              <a:t/>
            </a:r>
            <a:endParaRPr b="0" i="0" sz="300" u="none" cap="none" strike="noStrike">
              <a:solidFill>
                <a:srgbClr val="ABB2BF"/>
              </a:solidFill>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s" sz="900" u="none" cap="none" strike="noStrike">
                <a:solidFill>
                  <a:srgbClr val="C678DD"/>
                </a:solidFill>
                <a:latin typeface="Courier New"/>
                <a:ea typeface="Courier New"/>
                <a:cs typeface="Courier New"/>
                <a:sym typeface="Courier New"/>
              </a:rPr>
              <a:t>function</a:t>
            </a: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61AFEF"/>
                </a:solidFill>
                <a:latin typeface="Courier New"/>
                <a:ea typeface="Courier New"/>
                <a:cs typeface="Courier New"/>
                <a:sym typeface="Courier New"/>
              </a:rPr>
              <a:t>mostrarDatosEnDOM</a:t>
            </a:r>
            <a:r>
              <a:rPr b="0" i="0" lang="es" sz="900" u="none" cap="none" strike="noStrike">
                <a:solidFill>
                  <a:srgbClr val="ABB2BF"/>
                </a:solidFill>
                <a:latin typeface="Courier New"/>
                <a:ea typeface="Courier New"/>
                <a:cs typeface="Courier New"/>
                <a:sym typeface="Courier New"/>
              </a:rPr>
              <a:t>(</a:t>
            </a:r>
            <a:r>
              <a:rPr b="0" i="1" lang="es" sz="900" u="none" cap="none" strike="noStrike">
                <a:solidFill>
                  <a:srgbClr val="E06C75"/>
                </a:solidFill>
                <a:latin typeface="Courier New"/>
                <a:ea typeface="Courier New"/>
                <a:cs typeface="Courier New"/>
                <a:sym typeface="Courier New"/>
              </a:rPr>
              <a:t>datosRemotos</a:t>
            </a:r>
            <a:r>
              <a:rPr b="0" i="0" lang="es" sz="900" u="none" cap="none" strike="noStrike">
                <a:solidFill>
                  <a:srgbClr val="ABB2BF"/>
                </a:solidFill>
                <a:latin typeface="Courier New"/>
                <a:ea typeface="Courier New"/>
                <a:cs typeface="Courier New"/>
                <a:sym typeface="Courier New"/>
              </a:rPr>
              <a:t>) {</a:t>
            </a:r>
            <a:endParaRPr b="0" i="0" sz="900" u="none" cap="none" strike="noStrike">
              <a:solidFill>
                <a:srgbClr val="ABB2BF"/>
              </a:solidFill>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C678DD"/>
                </a:solidFill>
                <a:latin typeface="Courier New"/>
                <a:ea typeface="Courier New"/>
                <a:cs typeface="Courier New"/>
                <a:sym typeface="Courier New"/>
              </a:rPr>
              <a:t>return</a:t>
            </a: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E5C07B"/>
                </a:solidFill>
                <a:latin typeface="Courier New"/>
                <a:ea typeface="Courier New"/>
                <a:cs typeface="Courier New"/>
                <a:sym typeface="Courier New"/>
              </a:rPr>
              <a:t>console</a:t>
            </a:r>
            <a:r>
              <a:rPr b="0" i="0" lang="es" sz="900" u="none" cap="none" strike="noStrike">
                <a:solidFill>
                  <a:srgbClr val="ABB2BF"/>
                </a:solidFill>
                <a:latin typeface="Courier New"/>
                <a:ea typeface="Courier New"/>
                <a:cs typeface="Courier New"/>
                <a:sym typeface="Courier New"/>
              </a:rPr>
              <a:t>.</a:t>
            </a:r>
            <a:r>
              <a:rPr b="0" i="0" lang="es" sz="900" u="none" cap="none" strike="noStrike">
                <a:solidFill>
                  <a:srgbClr val="61AFEF"/>
                </a:solidFill>
                <a:latin typeface="Courier New"/>
                <a:ea typeface="Courier New"/>
                <a:cs typeface="Courier New"/>
                <a:sym typeface="Courier New"/>
              </a:rPr>
              <a:t>log</a:t>
            </a:r>
            <a:r>
              <a:rPr b="0" i="0" lang="es" sz="900" u="none" cap="none" strike="noStrike">
                <a:solidFill>
                  <a:srgbClr val="ABB2BF"/>
                </a:solidFill>
                <a:latin typeface="Courier New"/>
                <a:ea typeface="Courier New"/>
                <a:cs typeface="Courier New"/>
                <a:sym typeface="Courier New"/>
              </a:rPr>
              <a:t>(</a:t>
            </a:r>
            <a:r>
              <a:rPr b="0" i="0" lang="es" sz="900" u="none" cap="none" strike="noStrike">
                <a:solidFill>
                  <a:srgbClr val="98C379"/>
                </a:solidFill>
                <a:latin typeface="Courier New"/>
                <a:ea typeface="Courier New"/>
                <a:cs typeface="Courier New"/>
                <a:sym typeface="Courier New"/>
              </a:rPr>
              <a:t>"Escribir datos en el documento HTML"</a:t>
            </a:r>
            <a:r>
              <a:rPr b="0" i="0" lang="es" sz="900" u="none" cap="none" strike="noStrike">
                <a:solidFill>
                  <a:srgbClr val="ABB2BF"/>
                </a:solidFill>
                <a:latin typeface="Courier New"/>
                <a:ea typeface="Courier New"/>
                <a:cs typeface="Courier New"/>
                <a:sym typeface="Courier New"/>
              </a:rPr>
              <a:t>)</a:t>
            </a:r>
            <a:endParaRPr b="0" i="0" sz="900" u="none" cap="none" strike="noStrike">
              <a:solidFill>
                <a:srgbClr val="ABB2BF"/>
              </a:solidFill>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s" sz="900" u="none" cap="none" strike="noStrike">
                <a:solidFill>
                  <a:srgbClr val="ABB2BF"/>
                </a:solidFill>
                <a:latin typeface="Courier New"/>
                <a:ea typeface="Courier New"/>
                <a:cs typeface="Courier New"/>
                <a:sym typeface="Courier New"/>
              </a:rPr>
              <a:t>}</a:t>
            </a:r>
            <a:endParaRPr b="0" i="0" sz="900" u="none" cap="none" strike="noStrike">
              <a:solidFill>
                <a:srgbClr val="ABB2B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300"/>
              <a:buFont typeface="Arial"/>
              <a:buNone/>
            </a:pPr>
            <a:r>
              <a:t/>
            </a:r>
            <a:endParaRPr b="0" i="0" sz="300" u="none" cap="none" strike="noStrike">
              <a:solidFill>
                <a:srgbClr val="ABB2BF"/>
              </a:solidFill>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s" sz="900" u="none" cap="none" strike="noStrike">
                <a:solidFill>
                  <a:srgbClr val="C678DD"/>
                </a:solidFill>
                <a:latin typeface="Courier New"/>
                <a:ea typeface="Courier New"/>
                <a:cs typeface="Courier New"/>
                <a:sym typeface="Courier New"/>
              </a:rPr>
              <a:t>function</a:t>
            </a: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61AFEF"/>
                </a:solidFill>
                <a:latin typeface="Courier New"/>
                <a:ea typeface="Courier New"/>
                <a:cs typeface="Courier New"/>
                <a:sym typeface="Courier New"/>
              </a:rPr>
              <a:t>mostrarErrorEnDOM</a:t>
            </a:r>
            <a:r>
              <a:rPr b="0" i="0" lang="es" sz="900" u="none" cap="none" strike="noStrike">
                <a:solidFill>
                  <a:srgbClr val="ABB2BF"/>
                </a:solidFill>
                <a:latin typeface="Courier New"/>
                <a:ea typeface="Courier New"/>
                <a:cs typeface="Courier New"/>
                <a:sym typeface="Courier New"/>
              </a:rPr>
              <a:t>() {</a:t>
            </a:r>
            <a:endParaRPr b="0" i="0" sz="900" u="none" cap="none" strike="noStrike">
              <a:solidFill>
                <a:srgbClr val="ABB2BF"/>
              </a:solidFill>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C678DD"/>
                </a:solidFill>
                <a:latin typeface="Courier New"/>
                <a:ea typeface="Courier New"/>
                <a:cs typeface="Courier New"/>
                <a:sym typeface="Courier New"/>
              </a:rPr>
              <a:t>return</a:t>
            </a: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E5C07B"/>
                </a:solidFill>
                <a:latin typeface="Courier New"/>
                <a:ea typeface="Courier New"/>
                <a:cs typeface="Courier New"/>
                <a:sym typeface="Courier New"/>
              </a:rPr>
              <a:t>console</a:t>
            </a:r>
            <a:r>
              <a:rPr b="0" i="0" lang="es" sz="900" u="none" cap="none" strike="noStrike">
                <a:solidFill>
                  <a:srgbClr val="ABB2BF"/>
                </a:solidFill>
                <a:latin typeface="Courier New"/>
                <a:ea typeface="Courier New"/>
                <a:cs typeface="Courier New"/>
                <a:sym typeface="Courier New"/>
              </a:rPr>
              <a:t>.</a:t>
            </a:r>
            <a:r>
              <a:rPr b="0" i="0" lang="es" sz="900" u="none" cap="none" strike="noStrike">
                <a:solidFill>
                  <a:srgbClr val="61AFEF"/>
                </a:solidFill>
                <a:latin typeface="Courier New"/>
                <a:ea typeface="Courier New"/>
                <a:cs typeface="Courier New"/>
                <a:sym typeface="Courier New"/>
              </a:rPr>
              <a:t>error</a:t>
            </a:r>
            <a:r>
              <a:rPr b="0" i="0" lang="es" sz="900" u="none" cap="none" strike="noStrike">
                <a:solidFill>
                  <a:srgbClr val="ABB2BF"/>
                </a:solidFill>
                <a:latin typeface="Courier New"/>
                <a:ea typeface="Courier New"/>
                <a:cs typeface="Courier New"/>
                <a:sym typeface="Courier New"/>
              </a:rPr>
              <a:t>(</a:t>
            </a:r>
            <a:r>
              <a:rPr b="0" i="0" lang="es" sz="900" u="none" cap="none" strike="noStrike">
                <a:solidFill>
                  <a:srgbClr val="98C379"/>
                </a:solidFill>
                <a:latin typeface="Courier New"/>
                <a:ea typeface="Courier New"/>
                <a:cs typeface="Courier New"/>
                <a:sym typeface="Courier New"/>
              </a:rPr>
              <a:t>"No pude listar los productos :("</a:t>
            </a:r>
            <a:r>
              <a:rPr b="0" i="0" lang="es" sz="900" u="none" cap="none" strike="noStrike">
                <a:solidFill>
                  <a:srgbClr val="ABB2BF"/>
                </a:solidFill>
                <a:latin typeface="Courier New"/>
                <a:ea typeface="Courier New"/>
                <a:cs typeface="Courier New"/>
                <a:sym typeface="Courier New"/>
              </a:rPr>
              <a:t>)</a:t>
            </a:r>
            <a:endParaRPr b="0" i="0" sz="900" u="none" cap="none" strike="noStrike">
              <a:solidFill>
                <a:srgbClr val="ABB2B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0" i="0" lang="es" sz="900" u="none" cap="none" strike="noStrike">
                <a:solidFill>
                  <a:srgbClr val="ABB2BF"/>
                </a:solidFill>
                <a:latin typeface="Courier New"/>
                <a:ea typeface="Courier New"/>
                <a:cs typeface="Courier New"/>
                <a:sym typeface="Courier New"/>
              </a:rPr>
              <a:t>}</a:t>
            </a:r>
            <a:endParaRPr b="0" i="0" sz="900" u="none" cap="none" strike="noStrike">
              <a:solidFill>
                <a:srgbClr val="ABB2B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t/>
            </a:r>
            <a:endParaRPr b="0" i="0" sz="900" u="none" cap="none" strike="noStrike">
              <a:solidFill>
                <a:srgbClr val="ABB2B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0" i="0" lang="es" sz="900" u="none" cap="none" strike="noStrike">
                <a:solidFill>
                  <a:srgbClr val="C678DD"/>
                </a:solidFill>
                <a:latin typeface="Courier New"/>
                <a:ea typeface="Courier New"/>
                <a:cs typeface="Courier New"/>
                <a:sym typeface="Courier New"/>
              </a:rPr>
              <a:t>const</a:t>
            </a: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E5C07B"/>
                </a:solidFill>
                <a:latin typeface="Courier New"/>
                <a:ea typeface="Courier New"/>
                <a:cs typeface="Courier New"/>
                <a:sym typeface="Courier New"/>
              </a:rPr>
              <a:t>contenedor</a:t>
            </a: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56B6C2"/>
                </a:solidFill>
                <a:latin typeface="Courier New"/>
                <a:ea typeface="Courier New"/>
                <a:cs typeface="Courier New"/>
                <a:sym typeface="Courier New"/>
              </a:rPr>
              <a:t>=</a:t>
            </a: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E5C07B"/>
                </a:solidFill>
                <a:latin typeface="Courier New"/>
                <a:ea typeface="Courier New"/>
                <a:cs typeface="Courier New"/>
                <a:sym typeface="Courier New"/>
              </a:rPr>
              <a:t>document</a:t>
            </a:r>
            <a:r>
              <a:rPr b="0" i="0" lang="es" sz="900" u="none" cap="none" strike="noStrike">
                <a:solidFill>
                  <a:srgbClr val="ABB2BF"/>
                </a:solidFill>
                <a:latin typeface="Courier New"/>
                <a:ea typeface="Courier New"/>
                <a:cs typeface="Courier New"/>
                <a:sym typeface="Courier New"/>
              </a:rPr>
              <a:t>.</a:t>
            </a:r>
            <a:r>
              <a:rPr b="0" i="0" lang="es" sz="900" u="none" cap="none" strike="noStrike">
                <a:solidFill>
                  <a:srgbClr val="61AFEF"/>
                </a:solidFill>
                <a:latin typeface="Courier New"/>
                <a:ea typeface="Courier New"/>
                <a:cs typeface="Courier New"/>
                <a:sym typeface="Courier New"/>
              </a:rPr>
              <a:t>querySelector</a:t>
            </a:r>
            <a:r>
              <a:rPr b="0" i="0" lang="es" sz="900" u="none" cap="none" strike="noStrike">
                <a:solidFill>
                  <a:srgbClr val="ABB2BF"/>
                </a:solidFill>
                <a:latin typeface="Courier New"/>
                <a:ea typeface="Courier New"/>
                <a:cs typeface="Courier New"/>
                <a:sym typeface="Courier New"/>
              </a:rPr>
              <a:t>(</a:t>
            </a:r>
            <a:r>
              <a:rPr b="0" i="0" lang="es" sz="900" u="none" cap="none" strike="noStrike">
                <a:solidFill>
                  <a:srgbClr val="98C379"/>
                </a:solidFill>
                <a:latin typeface="Courier New"/>
                <a:ea typeface="Courier New"/>
                <a:cs typeface="Courier New"/>
                <a:sym typeface="Courier New"/>
              </a:rPr>
              <a:t>"#contenedor"</a:t>
            </a:r>
            <a:r>
              <a:rPr b="0" i="0" lang="es" sz="900" u="none" cap="none" strike="noStrike">
                <a:solidFill>
                  <a:srgbClr val="ABB2BF"/>
                </a:solidFill>
                <a:latin typeface="Courier New"/>
                <a:ea typeface="Courier New"/>
                <a:cs typeface="Courier New"/>
                <a:sym typeface="Courier New"/>
              </a:rPr>
              <a:t>)</a:t>
            </a:r>
            <a:endParaRPr b="0" i="0" sz="900" u="none" cap="none" strike="noStrike">
              <a:solidFill>
                <a:srgbClr val="ABB2B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0" i="0" lang="es" sz="900" u="none" cap="none" strike="noStrike">
                <a:solidFill>
                  <a:srgbClr val="C678DD"/>
                </a:solidFill>
                <a:latin typeface="Courier New"/>
                <a:ea typeface="Courier New"/>
                <a:cs typeface="Courier New"/>
                <a:sym typeface="Courier New"/>
              </a:rPr>
              <a:t>const</a:t>
            </a: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E5C07B"/>
                </a:solidFill>
                <a:latin typeface="Courier New"/>
                <a:ea typeface="Courier New"/>
                <a:cs typeface="Courier New"/>
                <a:sym typeface="Courier New"/>
              </a:rPr>
              <a:t>verEnDOM</a:t>
            </a: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56B6C2"/>
                </a:solidFill>
                <a:latin typeface="Courier New"/>
                <a:ea typeface="Courier New"/>
                <a:cs typeface="Courier New"/>
                <a:sym typeface="Courier New"/>
              </a:rPr>
              <a:t>=</a:t>
            </a: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98C379"/>
                </a:solidFill>
                <a:latin typeface="Courier New"/>
                <a:ea typeface="Courier New"/>
                <a:cs typeface="Courier New"/>
                <a:sym typeface="Courier New"/>
              </a:rPr>
              <a:t>""</a:t>
            </a:r>
            <a:endParaRPr b="0" i="0" sz="900" u="none" cap="none" strike="noStrike">
              <a:solidFill>
                <a:srgbClr val="98C379"/>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300"/>
              <a:buFont typeface="Arial"/>
              <a:buNone/>
            </a:pPr>
            <a:r>
              <a:t/>
            </a:r>
            <a:endParaRPr b="0" i="0" sz="300" u="none" cap="none" strike="noStrike">
              <a:solidFill>
                <a:srgbClr val="ABB2B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0" i="0" lang="es" sz="900" u="none" cap="none" strike="noStrike">
                <a:solidFill>
                  <a:srgbClr val="C678DD"/>
                </a:solidFill>
                <a:latin typeface="Courier New"/>
                <a:ea typeface="Courier New"/>
                <a:cs typeface="Courier New"/>
                <a:sym typeface="Courier New"/>
              </a:rPr>
              <a:t>try</a:t>
            </a:r>
            <a:r>
              <a:rPr b="0" i="0" lang="es" sz="900" u="none" cap="none" strike="noStrike">
                <a:solidFill>
                  <a:srgbClr val="ABB2BF"/>
                </a:solidFill>
                <a:latin typeface="Courier New"/>
                <a:ea typeface="Courier New"/>
                <a:cs typeface="Courier New"/>
                <a:sym typeface="Courier New"/>
              </a:rPr>
              <a:t> {</a:t>
            </a:r>
            <a:endParaRPr b="0" i="0" sz="900" u="none" cap="none" strike="noStrike">
              <a:solidFill>
                <a:srgbClr val="ABB2B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61AFEF"/>
                </a:solidFill>
                <a:latin typeface="Courier New"/>
                <a:ea typeface="Courier New"/>
                <a:cs typeface="Courier New"/>
                <a:sym typeface="Courier New"/>
              </a:rPr>
              <a:t>pedirDatosRemotos</a:t>
            </a:r>
            <a:r>
              <a:rPr b="0" i="0" lang="es" sz="900" u="none" cap="none" strike="noStrike">
                <a:solidFill>
                  <a:srgbClr val="ABB2BF"/>
                </a:solidFill>
                <a:latin typeface="Courier New"/>
                <a:ea typeface="Courier New"/>
                <a:cs typeface="Courier New"/>
                <a:sym typeface="Courier New"/>
              </a:rPr>
              <a:t>()</a:t>
            </a:r>
            <a:endParaRPr b="0" i="0" sz="900" u="none" cap="none" strike="noStrike">
              <a:solidFill>
                <a:srgbClr val="ABB2B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E5C07B"/>
                </a:solidFill>
                <a:latin typeface="Courier New"/>
                <a:ea typeface="Courier New"/>
                <a:cs typeface="Courier New"/>
                <a:sym typeface="Courier New"/>
              </a:rPr>
              <a:t>verEnDOM</a:t>
            </a: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56B6C2"/>
                </a:solidFill>
                <a:latin typeface="Courier New"/>
                <a:ea typeface="Courier New"/>
                <a:cs typeface="Courier New"/>
                <a:sym typeface="Courier New"/>
              </a:rPr>
              <a:t>=</a:t>
            </a: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61AFEF"/>
                </a:solidFill>
                <a:latin typeface="Courier New"/>
                <a:ea typeface="Courier New"/>
                <a:cs typeface="Courier New"/>
                <a:sym typeface="Courier New"/>
              </a:rPr>
              <a:t>mostrarDatosEnDOM</a:t>
            </a:r>
            <a:r>
              <a:rPr b="0" i="0" lang="es" sz="900" u="none" cap="none" strike="noStrike">
                <a:solidFill>
                  <a:srgbClr val="ABB2BF"/>
                </a:solidFill>
                <a:latin typeface="Courier New"/>
                <a:ea typeface="Courier New"/>
                <a:cs typeface="Courier New"/>
                <a:sym typeface="Courier New"/>
              </a:rPr>
              <a:t>(</a:t>
            </a:r>
            <a:r>
              <a:rPr b="0" i="0" lang="es" sz="900" u="none" cap="none" strike="noStrike">
                <a:solidFill>
                  <a:srgbClr val="E06C75"/>
                </a:solidFill>
                <a:latin typeface="Courier New"/>
                <a:ea typeface="Courier New"/>
                <a:cs typeface="Courier New"/>
                <a:sym typeface="Courier New"/>
              </a:rPr>
              <a:t>datosRemotos</a:t>
            </a:r>
            <a:r>
              <a:rPr b="0" i="0" lang="es" sz="900" u="none" cap="none" strike="noStrike">
                <a:solidFill>
                  <a:srgbClr val="ABB2BF"/>
                </a:solidFill>
                <a:latin typeface="Courier New"/>
                <a:ea typeface="Courier New"/>
                <a:cs typeface="Courier New"/>
                <a:sym typeface="Courier New"/>
              </a:rPr>
              <a:t>)</a:t>
            </a:r>
            <a:endParaRPr b="0" i="0" sz="900" u="none" cap="none" strike="noStrike">
              <a:solidFill>
                <a:srgbClr val="ABB2B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C678DD"/>
                </a:solidFill>
                <a:latin typeface="Courier New"/>
                <a:ea typeface="Courier New"/>
                <a:cs typeface="Courier New"/>
                <a:sym typeface="Courier New"/>
              </a:rPr>
              <a:t>catch</a:t>
            </a: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E06C75"/>
                </a:solidFill>
                <a:latin typeface="Courier New"/>
                <a:ea typeface="Courier New"/>
                <a:cs typeface="Courier New"/>
                <a:sym typeface="Courier New"/>
              </a:rPr>
              <a:t>error</a:t>
            </a:r>
            <a:r>
              <a:rPr b="0" i="0" lang="es" sz="900" u="none" cap="none" strike="noStrike">
                <a:solidFill>
                  <a:srgbClr val="ABB2BF"/>
                </a:solidFill>
                <a:latin typeface="Courier New"/>
                <a:ea typeface="Courier New"/>
                <a:cs typeface="Courier New"/>
                <a:sym typeface="Courier New"/>
              </a:rPr>
              <a:t>) {</a:t>
            </a:r>
            <a:endParaRPr b="0" i="0" sz="900" u="none" cap="none" strike="noStrike">
              <a:solidFill>
                <a:srgbClr val="ABB2B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E5C07B"/>
                </a:solidFill>
                <a:latin typeface="Courier New"/>
                <a:ea typeface="Courier New"/>
                <a:cs typeface="Courier New"/>
                <a:sym typeface="Courier New"/>
              </a:rPr>
              <a:t>verEnDOM</a:t>
            </a: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56B6C2"/>
                </a:solidFill>
                <a:latin typeface="Courier New"/>
                <a:ea typeface="Courier New"/>
                <a:cs typeface="Courier New"/>
                <a:sym typeface="Courier New"/>
              </a:rPr>
              <a:t>=</a:t>
            </a: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61AFEF"/>
                </a:solidFill>
                <a:latin typeface="Courier New"/>
                <a:ea typeface="Courier New"/>
                <a:cs typeface="Courier New"/>
                <a:sym typeface="Courier New"/>
              </a:rPr>
              <a:t>mostrarErrorEnDOM</a:t>
            </a:r>
            <a:r>
              <a:rPr b="0" i="0" lang="es" sz="900" u="none" cap="none" strike="noStrike">
                <a:solidFill>
                  <a:srgbClr val="ABB2BF"/>
                </a:solidFill>
                <a:latin typeface="Courier New"/>
                <a:ea typeface="Courier New"/>
                <a:cs typeface="Courier New"/>
                <a:sym typeface="Courier New"/>
              </a:rPr>
              <a:t>()</a:t>
            </a:r>
            <a:endParaRPr b="0" i="0" sz="900" u="none" cap="none" strike="noStrike">
              <a:solidFill>
                <a:srgbClr val="ABB2B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C678DD"/>
                </a:solidFill>
                <a:latin typeface="Courier New"/>
                <a:ea typeface="Courier New"/>
                <a:cs typeface="Courier New"/>
                <a:sym typeface="Courier New"/>
              </a:rPr>
              <a:t>finally</a:t>
            </a:r>
            <a:r>
              <a:rPr b="0" i="0" lang="es" sz="900" u="none" cap="none" strike="noStrike">
                <a:solidFill>
                  <a:srgbClr val="ABB2BF"/>
                </a:solidFill>
                <a:latin typeface="Courier New"/>
                <a:ea typeface="Courier New"/>
                <a:cs typeface="Courier New"/>
                <a:sym typeface="Courier New"/>
              </a:rPr>
              <a:t> {</a:t>
            </a:r>
            <a:endParaRPr b="0" i="0" sz="900" u="none" cap="none" strike="noStrike">
              <a:solidFill>
                <a:srgbClr val="ABB2BF"/>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E5C07B"/>
                </a:solidFill>
                <a:latin typeface="Courier New"/>
                <a:ea typeface="Courier New"/>
                <a:cs typeface="Courier New"/>
                <a:sym typeface="Courier New"/>
              </a:rPr>
              <a:t>contenedor</a:t>
            </a:r>
            <a:r>
              <a:rPr b="0" i="0" lang="es" sz="900" u="none" cap="none" strike="noStrike">
                <a:solidFill>
                  <a:srgbClr val="ABB2BF"/>
                </a:solidFill>
                <a:latin typeface="Courier New"/>
                <a:ea typeface="Courier New"/>
                <a:cs typeface="Courier New"/>
                <a:sym typeface="Courier New"/>
              </a:rPr>
              <a:t>.</a:t>
            </a:r>
            <a:r>
              <a:rPr b="0" i="0" lang="es" sz="900" u="none" cap="none" strike="noStrike">
                <a:solidFill>
                  <a:srgbClr val="E06C75"/>
                </a:solidFill>
                <a:latin typeface="Courier New"/>
                <a:ea typeface="Courier New"/>
                <a:cs typeface="Courier New"/>
                <a:sym typeface="Courier New"/>
              </a:rPr>
              <a:t>innerHTML</a:t>
            </a: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56B6C2"/>
                </a:solidFill>
                <a:latin typeface="Courier New"/>
                <a:ea typeface="Courier New"/>
                <a:cs typeface="Courier New"/>
                <a:sym typeface="Courier New"/>
              </a:rPr>
              <a:t>=</a:t>
            </a:r>
            <a:r>
              <a:rPr b="0" i="0" lang="es" sz="900" u="none" cap="none" strike="noStrike">
                <a:solidFill>
                  <a:srgbClr val="ABB2BF"/>
                </a:solidFill>
                <a:latin typeface="Courier New"/>
                <a:ea typeface="Courier New"/>
                <a:cs typeface="Courier New"/>
                <a:sym typeface="Courier New"/>
              </a:rPr>
              <a:t> </a:t>
            </a:r>
            <a:r>
              <a:rPr b="0" i="0" lang="es" sz="900" u="none" cap="none" strike="noStrike">
                <a:solidFill>
                  <a:srgbClr val="E5C07B"/>
                </a:solidFill>
                <a:latin typeface="Courier New"/>
                <a:ea typeface="Courier New"/>
                <a:cs typeface="Courier New"/>
                <a:sym typeface="Courier New"/>
              </a:rPr>
              <a:t>verEnDOM</a:t>
            </a:r>
            <a:endParaRPr b="0" i="0" sz="900" u="none" cap="none" strike="noStrike">
              <a:solidFill>
                <a:srgbClr val="E5C07B"/>
              </a:solidFill>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900"/>
              <a:buFont typeface="Arial"/>
              <a:buNone/>
            </a:pPr>
            <a:r>
              <a:rPr b="0" i="0" lang="es" sz="900" u="none" cap="none" strike="noStrike">
                <a:solidFill>
                  <a:srgbClr val="ABB2BF"/>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p:txBody>
      </p:sp>
      <p:sp>
        <p:nvSpPr>
          <p:cNvPr id="404" name="Google Shape;404;p79"/>
          <p:cNvSpPr/>
          <p:nvPr/>
        </p:nvSpPr>
        <p:spPr>
          <a:xfrm>
            <a:off x="-206700" y="206725"/>
            <a:ext cx="3526200" cy="279600"/>
          </a:xfrm>
          <a:prstGeom prst="roundRect">
            <a:avLst>
              <a:gd fmla="val 16667" name="adj"/>
            </a:avLst>
          </a:prstGeom>
          <a:solidFill>
            <a:srgbClr val="E0FF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b="1" i="0" lang="es" sz="1400" u="none" cap="none" strike="noStrike">
                <a:solidFill>
                  <a:schemeClr val="dk1"/>
                </a:solidFill>
                <a:latin typeface="DM Sans"/>
                <a:ea typeface="DM Sans"/>
                <a:cs typeface="DM Sans"/>
                <a:sym typeface="DM Sans"/>
              </a:rPr>
              <a:t>Try - Catch - Finally</a:t>
            </a:r>
            <a:endParaRPr b="0" i="0" sz="1400" u="none" cap="none" strike="noStrike">
              <a:solidFill>
                <a:srgbClr val="000000"/>
              </a:solidFill>
              <a:latin typeface="DM Sans"/>
              <a:ea typeface="DM Sans"/>
              <a:cs typeface="DM Sans"/>
              <a:sym typeface="DM Sans"/>
            </a:endParaRPr>
          </a:p>
        </p:txBody>
      </p:sp>
      <p:sp>
        <p:nvSpPr>
          <p:cNvPr id="405" name="Google Shape;405;p79"/>
          <p:cNvSpPr txBox="1"/>
          <p:nvPr/>
        </p:nvSpPr>
        <p:spPr>
          <a:xfrm>
            <a:off x="475500" y="817050"/>
            <a:ext cx="37188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Aquí tenemos tres funciones</a:t>
            </a:r>
            <a:endParaRPr b="0" i="0" sz="1350" u="none" cap="none" strike="noStrike">
              <a:solidFill>
                <a:schemeClr val="dk1"/>
              </a:solidFill>
              <a:latin typeface="DM Sans"/>
              <a:ea typeface="DM Sans"/>
              <a:cs typeface="DM Sans"/>
              <a:sym typeface="DM Sans"/>
            </a:endParaRPr>
          </a:p>
          <a:p>
            <a:pPr indent="-314325" lvl="0" marL="457200" marR="0" rtl="0" algn="l">
              <a:lnSpc>
                <a:spcPct val="150000"/>
              </a:lnSpc>
              <a:spcBef>
                <a:spcPts val="0"/>
              </a:spcBef>
              <a:spcAft>
                <a:spcPts val="0"/>
              </a:spcAft>
              <a:buClr>
                <a:schemeClr val="dk1"/>
              </a:buClr>
              <a:buSzPts val="1350"/>
              <a:buFont typeface="DM Sans"/>
              <a:buChar char="●"/>
            </a:pPr>
            <a:r>
              <a:rPr b="0" i="0" lang="es" sz="1350" u="none" cap="none" strike="noStrike">
                <a:solidFill>
                  <a:schemeClr val="dk1"/>
                </a:solidFill>
                <a:latin typeface="DM Sans"/>
                <a:ea typeface="DM Sans"/>
                <a:cs typeface="DM Sans"/>
                <a:sym typeface="DM Sans"/>
              </a:rPr>
              <a:t>pedirDatosRemotos()</a:t>
            </a:r>
            <a:endParaRPr b="0" i="0" sz="1350" u="none" cap="none" strike="noStrike">
              <a:solidFill>
                <a:schemeClr val="dk1"/>
              </a:solidFill>
              <a:latin typeface="DM Sans"/>
              <a:ea typeface="DM Sans"/>
              <a:cs typeface="DM Sans"/>
              <a:sym typeface="DM Sans"/>
            </a:endParaRPr>
          </a:p>
          <a:p>
            <a:pPr indent="-314325" lvl="0" marL="457200" marR="0" rtl="0" algn="l">
              <a:lnSpc>
                <a:spcPct val="150000"/>
              </a:lnSpc>
              <a:spcBef>
                <a:spcPts val="0"/>
              </a:spcBef>
              <a:spcAft>
                <a:spcPts val="0"/>
              </a:spcAft>
              <a:buClr>
                <a:schemeClr val="dk1"/>
              </a:buClr>
              <a:buSzPts val="1350"/>
              <a:buFont typeface="DM Sans"/>
              <a:buChar char="●"/>
            </a:pPr>
            <a:r>
              <a:rPr b="0" i="0" lang="es" sz="1350" u="none" cap="none" strike="noStrike">
                <a:solidFill>
                  <a:schemeClr val="dk1"/>
                </a:solidFill>
                <a:latin typeface="DM Sans"/>
                <a:ea typeface="DM Sans"/>
                <a:cs typeface="DM Sans"/>
                <a:sym typeface="DM Sans"/>
              </a:rPr>
              <a:t>mostrarDatosEnDOM()</a:t>
            </a:r>
            <a:endParaRPr b="0" i="0" sz="1350" u="none" cap="none" strike="noStrike">
              <a:solidFill>
                <a:schemeClr val="dk1"/>
              </a:solidFill>
              <a:latin typeface="DM Sans"/>
              <a:ea typeface="DM Sans"/>
              <a:cs typeface="DM Sans"/>
              <a:sym typeface="DM Sans"/>
            </a:endParaRPr>
          </a:p>
          <a:p>
            <a:pPr indent="-314325" lvl="0" marL="457200" marR="0" rtl="0" algn="l">
              <a:lnSpc>
                <a:spcPct val="150000"/>
              </a:lnSpc>
              <a:spcBef>
                <a:spcPts val="0"/>
              </a:spcBef>
              <a:spcAft>
                <a:spcPts val="0"/>
              </a:spcAft>
              <a:buClr>
                <a:schemeClr val="dk1"/>
              </a:buClr>
              <a:buSzPts val="1350"/>
              <a:buFont typeface="DM Sans"/>
              <a:buChar char="●"/>
            </a:pPr>
            <a:r>
              <a:rPr b="0" i="0" lang="es" sz="1350" u="none" cap="none" strike="noStrike">
                <a:solidFill>
                  <a:schemeClr val="dk1"/>
                </a:solidFill>
                <a:latin typeface="DM Sans"/>
                <a:ea typeface="DM Sans"/>
                <a:cs typeface="DM Sans"/>
                <a:sym typeface="DM Sans"/>
              </a:rPr>
              <a:t>mostrarErrorEnDOM()</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try</a:t>
            </a:r>
            <a:r>
              <a:rPr b="0" i="0" lang="es" sz="1350" u="none" cap="none" strike="noStrike">
                <a:solidFill>
                  <a:schemeClr val="dk1"/>
                </a:solidFill>
                <a:latin typeface="DM Sans"/>
                <a:ea typeface="DM Sans"/>
                <a:cs typeface="DM Sans"/>
                <a:sym typeface="DM Sans"/>
              </a:rPr>
              <a:t> controlará las primeras dos funciones.</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Si algo ocurre, </a:t>
            </a:r>
            <a:r>
              <a:rPr b="1" i="0" lang="es" sz="1350" u="none" cap="none" strike="noStrike">
                <a:solidFill>
                  <a:schemeClr val="dk1"/>
                </a:solidFill>
                <a:latin typeface="DM Sans"/>
                <a:ea typeface="DM Sans"/>
                <a:cs typeface="DM Sans"/>
                <a:sym typeface="DM Sans"/>
              </a:rPr>
              <a:t>catch</a:t>
            </a:r>
            <a:r>
              <a:rPr b="0" i="0" lang="es" sz="1350" u="none" cap="none" strike="noStrike">
                <a:solidFill>
                  <a:schemeClr val="dk1"/>
                </a:solidFill>
                <a:latin typeface="DM Sans"/>
                <a:ea typeface="DM Sans"/>
                <a:cs typeface="DM Sans"/>
                <a:sym typeface="DM Sans"/>
              </a:rPr>
              <a:t> captura el error y prepara un mensaje alternativo.</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último, </a:t>
            </a:r>
            <a:r>
              <a:rPr b="1" i="0" lang="es" sz="1350" u="none" cap="none" strike="noStrike">
                <a:solidFill>
                  <a:schemeClr val="dk1"/>
                </a:solidFill>
                <a:latin typeface="DM Sans"/>
                <a:ea typeface="DM Sans"/>
                <a:cs typeface="DM Sans"/>
                <a:sym typeface="DM Sans"/>
              </a:rPr>
              <a:t>finally</a:t>
            </a:r>
            <a:r>
              <a:rPr b="0" i="0" lang="es" sz="1350" u="none" cap="none" strike="noStrike">
                <a:solidFill>
                  <a:schemeClr val="dk1"/>
                </a:solidFill>
                <a:latin typeface="DM Sans"/>
                <a:ea typeface="DM Sans"/>
                <a:cs typeface="DM Sans"/>
                <a:sym typeface="DM Sans"/>
              </a:rPr>
              <a:t> muestra en el documento HTML el resultado de la operación (</a:t>
            </a:r>
            <a:r>
              <a:rPr b="0" i="1" lang="es" sz="1350" u="none" cap="none" strike="noStrike">
                <a:solidFill>
                  <a:schemeClr val="dk1"/>
                </a:solidFill>
                <a:latin typeface="DM Sans"/>
                <a:ea typeface="DM Sans"/>
                <a:cs typeface="DM Sans"/>
                <a:sym typeface="DM Sans"/>
              </a:rPr>
              <a:t>efectiva o no</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p:txBody>
      </p:sp>
      <p:pic>
        <p:nvPicPr>
          <p:cNvPr id="406" name="Google Shape;406;p79"/>
          <p:cNvPicPr preferRelativeResize="0"/>
          <p:nvPr/>
        </p:nvPicPr>
        <p:blipFill rotWithShape="1">
          <a:blip r:embed="rId3">
            <a:alphaModFix/>
          </a:blip>
          <a:srcRect b="0" l="0" r="0" t="0"/>
          <a:stretch/>
        </p:blipFill>
        <p:spPr>
          <a:xfrm>
            <a:off x="7790225" y="4741250"/>
            <a:ext cx="1082450" cy="252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80"/>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12" name="Google Shape;412;p80"/>
          <p:cNvSpPr txBox="1"/>
          <p:nvPr/>
        </p:nvSpPr>
        <p:spPr>
          <a:xfrm>
            <a:off x="2809200" y="2971950"/>
            <a:ext cx="3525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¡En </a:t>
            </a:r>
            <a:r>
              <a:rPr lang="es" sz="2000">
                <a:solidFill>
                  <a:schemeClr val="lt1"/>
                </a:solidFill>
                <a:latin typeface="DM Sans"/>
                <a:ea typeface="DM Sans"/>
                <a:cs typeface="DM Sans"/>
                <a:sym typeface="DM Sans"/>
              </a:rPr>
              <a:t>10</a:t>
            </a:r>
            <a:r>
              <a:rPr b="0" i="0" lang="es" sz="2000" u="none" cap="none" strike="noStrike">
                <a:solidFill>
                  <a:schemeClr val="lt1"/>
                </a:solidFill>
                <a:latin typeface="DM Sans"/>
                <a:ea typeface="DM Sans"/>
                <a:cs typeface="DM Sans"/>
                <a:sym typeface="DM Sans"/>
              </a:rPr>
              <a:t> minutos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81"/>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Asincronismo y</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peticiones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82"/>
          <p:cNvSpPr txBox="1"/>
          <p:nvPr/>
        </p:nvSpPr>
        <p:spPr>
          <a:xfrm>
            <a:off x="1481775" y="1576950"/>
            <a:ext cx="5955900" cy="198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highlight>
                  <a:srgbClr val="FFFFFF"/>
                </a:highlight>
                <a:latin typeface="DM Sans"/>
                <a:ea typeface="DM Sans"/>
                <a:cs typeface="DM Sans"/>
                <a:sym typeface="DM Sans"/>
              </a:rPr>
              <a:t>Javascript nos ofrece el </a:t>
            </a:r>
            <a:r>
              <a:rPr b="0" i="0" lang="es" sz="1350" u="none" cap="none" strike="noStrike">
                <a:solidFill>
                  <a:schemeClr val="dk1"/>
                </a:solidFill>
                <a:highlight>
                  <a:schemeClr val="accent6"/>
                </a:highlight>
                <a:latin typeface="DM Sans"/>
                <a:ea typeface="DM Sans"/>
                <a:cs typeface="DM Sans"/>
                <a:sym typeface="DM Sans"/>
              </a:rPr>
              <a:t>método fetch() </a:t>
            </a:r>
            <a:r>
              <a:rPr b="0" i="0" lang="es" sz="1350" u="none" cap="none" strike="noStrike">
                <a:solidFill>
                  <a:schemeClr val="dk1"/>
                </a:solidFill>
                <a:highlight>
                  <a:srgbClr val="FFFFFF"/>
                </a:highlight>
                <a:latin typeface="DM Sans"/>
                <a:ea typeface="DM Sans"/>
                <a:cs typeface="DM Sans"/>
                <a:sym typeface="DM Sans"/>
              </a:rPr>
              <a:t>para hacer peticiones HTTP a algún servicio externo. Como estas peticiones son asincrónicas, convenientemente debemos manejar esto mediante una función asincrónica.</a:t>
            </a:r>
            <a:endParaRPr b="0" i="0" sz="1350" u="none" cap="none" strike="noStrike">
              <a:solidFill>
                <a:schemeClr val="dk1"/>
              </a:solidFill>
              <a:highlight>
                <a:srgbClr val="FFFFFF"/>
              </a:highlight>
              <a:latin typeface="DM Sans"/>
              <a:ea typeface="DM Sans"/>
              <a:cs typeface="DM Sans"/>
              <a:sym typeface="DM Sans"/>
            </a:endParaRPr>
          </a:p>
          <a:p>
            <a:pPr indent="0" lvl="0" marL="0" marR="0" rtl="0" algn="l">
              <a:lnSpc>
                <a:spcPct val="115000"/>
              </a:lnSpc>
              <a:spcBef>
                <a:spcPts val="1000"/>
              </a:spcBef>
              <a:spcAft>
                <a:spcPts val="0"/>
              </a:spcAft>
              <a:buClr>
                <a:srgbClr val="000000"/>
              </a:buClr>
              <a:buSzPts val="1350"/>
              <a:buFont typeface="Arial"/>
              <a:buNone/>
            </a:pPr>
            <a:r>
              <a:rPr b="0" i="0" lang="es" sz="1350" u="none" cap="none" strike="noStrike">
                <a:solidFill>
                  <a:schemeClr val="dk1"/>
                </a:solidFill>
                <a:highlight>
                  <a:srgbClr val="FFFFFF"/>
                </a:highlight>
                <a:latin typeface="DM Sans"/>
                <a:ea typeface="DM Sans"/>
                <a:cs typeface="DM Sans"/>
                <a:sym typeface="DM Sans"/>
              </a:rPr>
              <a:t>El método recibe un primer parámetro que es la URL a la cual hacer la petición, y un segundo parámetro opcional de configuración:</a:t>
            </a:r>
            <a:endParaRPr b="0" i="0" sz="1350" u="none" cap="none" strike="noStrike">
              <a:solidFill>
                <a:schemeClr val="dk1"/>
              </a:solidFill>
              <a:highlight>
                <a:srgbClr val="FFFFFF"/>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DM Sans"/>
              <a:ea typeface="DM Sans"/>
              <a:cs typeface="DM Sans"/>
              <a:sym typeface="DM Sans"/>
            </a:endParaRPr>
          </a:p>
        </p:txBody>
      </p:sp>
      <p:graphicFrame>
        <p:nvGraphicFramePr>
          <p:cNvPr id="423" name="Google Shape;423;p82"/>
          <p:cNvGraphicFramePr/>
          <p:nvPr/>
        </p:nvGraphicFramePr>
        <p:xfrm>
          <a:off x="1545675" y="3566550"/>
          <a:ext cx="3000000" cy="3000000"/>
        </p:xfrm>
        <a:graphic>
          <a:graphicData uri="http://schemas.openxmlformats.org/drawingml/2006/table">
            <a:tbl>
              <a:tblPr>
                <a:noFill/>
                <a:tableStyleId>{078922EF-2F14-40DB-ACA5-4B4777279F46}</a:tableStyleId>
              </a:tblPr>
              <a:tblGrid>
                <a:gridCol w="5731200"/>
              </a:tblGrid>
              <a:tr h="12700">
                <a:tc>
                  <a:txBody>
                    <a:bodyPr/>
                    <a:lstStyle/>
                    <a:p>
                      <a:pPr indent="0" lvl="0" marL="0" marR="0" rtl="0" algn="l">
                        <a:lnSpc>
                          <a:spcPct val="135714"/>
                        </a:lnSpc>
                        <a:spcBef>
                          <a:spcPts val="0"/>
                        </a:spcBef>
                        <a:spcAft>
                          <a:spcPts val="0"/>
                        </a:spcAft>
                        <a:buClr>
                          <a:srgbClr val="000000"/>
                        </a:buClr>
                        <a:buSzPts val="1450"/>
                        <a:buFont typeface="Arial"/>
                        <a:buNone/>
                      </a:pPr>
                      <a:r>
                        <a:rPr lang="es" sz="1450" u="none" cap="none" strike="noStrike">
                          <a:solidFill>
                            <a:srgbClr val="DCDCAA"/>
                          </a:solidFill>
                          <a:latin typeface="Courier New"/>
                          <a:ea typeface="Courier New"/>
                          <a:cs typeface="Courier New"/>
                          <a:sym typeface="Courier New"/>
                        </a:rPr>
                        <a:t>fetch</a:t>
                      </a:r>
                      <a:r>
                        <a:rPr lang="es" sz="1450" u="none" cap="none" strike="noStrike">
                          <a:solidFill>
                            <a:srgbClr val="D4D4D4"/>
                          </a:solidFill>
                          <a:latin typeface="Courier New"/>
                          <a:ea typeface="Courier New"/>
                          <a:cs typeface="Courier New"/>
                          <a:sym typeface="Courier New"/>
                        </a:rPr>
                        <a:t>(</a:t>
                      </a:r>
                      <a:r>
                        <a:rPr lang="es" sz="1450" u="none" cap="none" strike="noStrike">
                          <a:solidFill>
                            <a:srgbClr val="9CDCFE"/>
                          </a:solidFill>
                          <a:latin typeface="Courier New"/>
                          <a:ea typeface="Courier New"/>
                          <a:cs typeface="Courier New"/>
                          <a:sym typeface="Courier New"/>
                        </a:rPr>
                        <a:t>url</a:t>
                      </a:r>
                      <a:r>
                        <a:rPr lang="es" sz="1450" u="none" cap="none" strike="noStrike">
                          <a:solidFill>
                            <a:srgbClr val="D4D4D4"/>
                          </a:solidFill>
                          <a:latin typeface="Courier New"/>
                          <a:ea typeface="Courier New"/>
                          <a:cs typeface="Courier New"/>
                          <a:sym typeface="Courier New"/>
                        </a:rPr>
                        <a:t>, </a:t>
                      </a:r>
                      <a:r>
                        <a:rPr lang="es" sz="1450" u="none" cap="none" strike="noStrike">
                          <a:solidFill>
                            <a:srgbClr val="9CDCFE"/>
                          </a:solidFill>
                          <a:latin typeface="Courier New"/>
                          <a:ea typeface="Courier New"/>
                          <a:cs typeface="Courier New"/>
                          <a:sym typeface="Courier New"/>
                        </a:rPr>
                        <a:t>config</a:t>
                      </a:r>
                      <a:r>
                        <a:rPr lang="es" sz="1450" u="none" cap="none" strike="noStrike">
                          <a:solidFill>
                            <a:srgbClr val="D4D4D4"/>
                          </a:solidFill>
                          <a:latin typeface="Courier New"/>
                          <a:ea typeface="Courier New"/>
                          <a:cs typeface="Courier New"/>
                          <a:sym typeface="Courier New"/>
                        </a:rPr>
                        <a:t>)</a:t>
                      </a:r>
                      <a:endParaRPr sz="1600" u="none" cap="none" strike="noStrike">
                        <a:latin typeface="Didact Gothic"/>
                        <a:ea typeface="Didact Gothic"/>
                        <a:cs typeface="Didact Gothic"/>
                        <a:sym typeface="Didact Gothic"/>
                      </a:endParaRPr>
                    </a:p>
                  </a:txBody>
                  <a:tcPr marT="63500" marB="63500" marR="63500" marL="63500">
                    <a:solidFill>
                      <a:srgbClr val="212121"/>
                    </a:solidFill>
                  </a:tcPr>
                </a:tc>
              </a:tr>
            </a:tbl>
          </a:graphicData>
        </a:graphic>
      </p:graphicFrame>
      <p:sp>
        <p:nvSpPr>
          <p:cNvPr id="424" name="Google Shape;424;p82"/>
          <p:cNvSpPr txBox="1"/>
          <p:nvPr/>
        </p:nvSpPr>
        <p:spPr>
          <a:xfrm>
            <a:off x="1481775" y="870650"/>
            <a:ext cx="5666100" cy="6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Fetch</a:t>
            </a:r>
            <a:endParaRPr b="1" i="0" sz="4000" u="none" cap="none" strike="noStrike">
              <a:solidFill>
                <a:srgbClr val="000000"/>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83"/>
          <p:cNvSpPr txBox="1"/>
          <p:nvPr/>
        </p:nvSpPr>
        <p:spPr>
          <a:xfrm>
            <a:off x="1494450" y="1313225"/>
            <a:ext cx="6155100" cy="712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highlight>
                  <a:srgbClr val="FFFFFF"/>
                </a:highlight>
                <a:latin typeface="DM Sans"/>
                <a:ea typeface="DM Sans"/>
                <a:cs typeface="DM Sans"/>
                <a:sym typeface="DM Sans"/>
              </a:rPr>
              <a:t>Vayamos por parte para entender este proceso. Primero, llamemos al método con la URL correspondiente y veamos qué retorna:</a:t>
            </a:r>
            <a:endParaRPr b="0" i="0" sz="1350" u="none" cap="none" strike="noStrike">
              <a:solidFill>
                <a:schemeClr val="dk1"/>
              </a:solidFill>
              <a:highlight>
                <a:srgbClr val="FFFFFF"/>
              </a:highlight>
              <a:latin typeface="DM Sans"/>
              <a:ea typeface="DM Sans"/>
              <a:cs typeface="DM Sans"/>
              <a:sym typeface="DM Sans"/>
            </a:endParaRPr>
          </a:p>
        </p:txBody>
      </p:sp>
      <p:sp>
        <p:nvSpPr>
          <p:cNvPr id="430" name="Google Shape;430;p83"/>
          <p:cNvSpPr txBox="1"/>
          <p:nvPr/>
        </p:nvSpPr>
        <p:spPr>
          <a:xfrm>
            <a:off x="1494449" y="2784375"/>
            <a:ext cx="6155100" cy="79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Retorna una promesa pendiente lo que indica que el proceso no es sincrónico (</a:t>
            </a:r>
            <a:r>
              <a:rPr b="0" i="1" lang="es" sz="1350" u="none" cap="none" strike="noStrike">
                <a:solidFill>
                  <a:srgbClr val="000000"/>
                </a:solidFill>
                <a:latin typeface="DM Sans"/>
                <a:ea typeface="DM Sans"/>
                <a:cs typeface="DM Sans"/>
                <a:sym typeface="DM Sans"/>
              </a:rPr>
              <a:t>no se resuelve de inmediato</a:t>
            </a:r>
            <a:r>
              <a:rPr b="0" i="0" lang="es" sz="1350" u="none" cap="none" strike="noStrike">
                <a:solidFill>
                  <a:srgbClr val="000000"/>
                </a:solidFill>
                <a:latin typeface="DM Sans"/>
                <a:ea typeface="DM Sans"/>
                <a:cs typeface="DM Sans"/>
                <a:sym typeface="DM Sans"/>
              </a:rPr>
              <a:t>). Para trabajar con la resolución de la petición, </a:t>
            </a:r>
            <a:r>
              <a:rPr b="0" i="0" lang="es" sz="1350" u="none" cap="none" strike="noStrike">
                <a:solidFill>
                  <a:srgbClr val="000000"/>
                </a:solidFill>
                <a:highlight>
                  <a:schemeClr val="accent6"/>
                </a:highlight>
                <a:latin typeface="DM Sans"/>
                <a:ea typeface="DM Sans"/>
                <a:cs typeface="DM Sans"/>
                <a:sym typeface="DM Sans"/>
              </a:rPr>
              <a:t>debemos manejar un proceso del tipo asincrónico.</a:t>
            </a:r>
            <a:endParaRPr b="0" i="0" sz="1350" u="none" cap="none" strike="noStrike">
              <a:solidFill>
                <a:srgbClr val="000000"/>
              </a:solidFill>
              <a:highlight>
                <a:schemeClr val="accent6"/>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highlight>
                <a:schemeClr val="accent6"/>
              </a:highlight>
              <a:latin typeface="DM Sans"/>
              <a:ea typeface="DM Sans"/>
              <a:cs typeface="DM Sans"/>
              <a:sym typeface="DM Sans"/>
            </a:endParaRPr>
          </a:p>
        </p:txBody>
      </p:sp>
      <p:sp>
        <p:nvSpPr>
          <p:cNvPr id="431" name="Google Shape;431;p83"/>
          <p:cNvSpPr txBox="1"/>
          <p:nvPr/>
        </p:nvSpPr>
        <p:spPr>
          <a:xfrm>
            <a:off x="1494450" y="2025725"/>
            <a:ext cx="6155100" cy="641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rgbClr val="000000"/>
              </a:buClr>
              <a:buSzPts val="1150"/>
              <a:buFont typeface="Arial"/>
              <a:buNone/>
            </a:pPr>
            <a:r>
              <a:rPr b="0" i="0" lang="es" sz="1150" u="none" cap="none" strike="noStrike">
                <a:solidFill>
                  <a:srgbClr val="9CDCFE"/>
                </a:solidFill>
                <a:latin typeface="Courier New"/>
                <a:ea typeface="Courier New"/>
                <a:cs typeface="Courier New"/>
                <a:sym typeface="Courier New"/>
              </a:rPr>
              <a:t>console</a:t>
            </a:r>
            <a:r>
              <a:rPr b="0" i="0" lang="es" sz="1150" u="none" cap="none" strike="noStrike">
                <a:solidFill>
                  <a:srgbClr val="D4D4D4"/>
                </a:solidFill>
                <a:latin typeface="Courier New"/>
                <a:ea typeface="Courier New"/>
                <a:cs typeface="Courier New"/>
                <a:sym typeface="Courier New"/>
              </a:rPr>
              <a:t>.</a:t>
            </a:r>
            <a:r>
              <a:rPr b="0" i="0" lang="es" sz="1150" u="none" cap="none" strike="noStrike">
                <a:solidFill>
                  <a:srgbClr val="DCDCAA"/>
                </a:solidFill>
                <a:latin typeface="Courier New"/>
                <a:ea typeface="Courier New"/>
                <a:cs typeface="Courier New"/>
                <a:sym typeface="Courier New"/>
              </a:rPr>
              <a:t>log</a:t>
            </a:r>
            <a:r>
              <a:rPr b="0" i="0" lang="es" sz="1150" u="none" cap="none" strike="noStrike">
                <a:solidFill>
                  <a:srgbClr val="D4D4D4"/>
                </a:solidFill>
                <a:latin typeface="Courier New"/>
                <a:ea typeface="Courier New"/>
                <a:cs typeface="Courier New"/>
                <a:sym typeface="Courier New"/>
              </a:rPr>
              <a:t>( </a:t>
            </a:r>
            <a:r>
              <a:rPr b="0" i="0" lang="es" sz="1150" u="none" cap="none" strike="noStrike">
                <a:solidFill>
                  <a:srgbClr val="DCDCAA"/>
                </a:solidFill>
                <a:latin typeface="Courier New"/>
                <a:ea typeface="Courier New"/>
                <a:cs typeface="Courier New"/>
                <a:sym typeface="Courier New"/>
              </a:rPr>
              <a:t>fetch</a:t>
            </a:r>
            <a:r>
              <a:rPr b="0" i="0" lang="es" sz="1150" u="none" cap="none" strike="noStrike">
                <a:solidFill>
                  <a:srgbClr val="D4D4D4"/>
                </a:solidFill>
                <a:latin typeface="Courier New"/>
                <a:ea typeface="Courier New"/>
                <a:cs typeface="Courier New"/>
                <a:sym typeface="Courier New"/>
              </a:rPr>
              <a:t>(</a:t>
            </a:r>
            <a:r>
              <a:rPr b="0" i="0" lang="es" sz="1150" u="none" cap="none" strike="noStrike">
                <a:solidFill>
                  <a:srgbClr val="CE9178"/>
                </a:solidFill>
                <a:latin typeface="Courier New"/>
                <a:ea typeface="Courier New"/>
                <a:cs typeface="Courier New"/>
                <a:sym typeface="Courier New"/>
              </a:rPr>
              <a:t>'https://jsonplaceholder.typicode.com/posts'</a:t>
            </a:r>
            <a:r>
              <a:rPr b="0" i="0" lang="es" sz="1150" u="none" cap="none" strike="noStrike">
                <a:solidFill>
                  <a:srgbClr val="D4D4D4"/>
                </a:solidFill>
                <a:latin typeface="Courier New"/>
                <a:ea typeface="Courier New"/>
                <a:cs typeface="Courier New"/>
                <a:sym typeface="Courier New"/>
              </a:rPr>
              <a:t>) )</a:t>
            </a:r>
            <a:endParaRPr b="0" i="0" sz="11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150"/>
              <a:buFont typeface="Arial"/>
              <a:buNone/>
            </a:pPr>
            <a:r>
              <a:rPr b="0" i="0" lang="es" sz="1150" u="none" cap="none" strike="noStrike">
                <a:solidFill>
                  <a:srgbClr val="6A9955"/>
                </a:solidFill>
                <a:latin typeface="Courier New"/>
                <a:ea typeface="Courier New"/>
                <a:cs typeface="Courier New"/>
                <a:sym typeface="Courier New"/>
              </a:rPr>
              <a:t>// Promise {&lt;pending&gt;}</a:t>
            </a:r>
            <a:endParaRPr b="0" i="0" sz="1500" u="none" cap="none" strike="noStrike">
              <a:solidFill>
                <a:srgbClr val="000000"/>
              </a:solidFill>
              <a:latin typeface="Arial"/>
              <a:ea typeface="Arial"/>
              <a:cs typeface="Arial"/>
              <a:sym typeface="Arial"/>
            </a:endParaRPr>
          </a:p>
        </p:txBody>
      </p:sp>
      <p:sp>
        <p:nvSpPr>
          <p:cNvPr id="432" name="Google Shape;432;p83"/>
          <p:cNvSpPr txBox="1"/>
          <p:nvPr/>
        </p:nvSpPr>
        <p:spPr>
          <a:xfrm>
            <a:off x="1494450" y="3727275"/>
            <a:ext cx="6155100" cy="682500"/>
          </a:xfrm>
          <a:prstGeom prst="rect">
            <a:avLst/>
          </a:prstGeom>
          <a:solidFill>
            <a:schemeClr val="dk1"/>
          </a:solidFill>
          <a:ln>
            <a:noFill/>
          </a:ln>
        </p:spPr>
        <p:txBody>
          <a:bodyPr anchorCtr="0" anchor="b" bIns="91425" lIns="91425" spcFirstLastPara="1" rIns="91425" wrap="square" tIns="91425">
            <a:noAutofit/>
          </a:bodyPr>
          <a:lstStyle/>
          <a:p>
            <a:pPr indent="0" lvl="0" marL="0" marR="0" rtl="0" algn="l">
              <a:lnSpc>
                <a:spcPct val="135714"/>
              </a:lnSpc>
              <a:spcBef>
                <a:spcPts val="0"/>
              </a:spcBef>
              <a:spcAft>
                <a:spcPts val="0"/>
              </a:spcAft>
              <a:buClr>
                <a:srgbClr val="000000"/>
              </a:buClr>
              <a:buSzPts val="1150"/>
              <a:buFont typeface="Arial"/>
              <a:buNone/>
            </a:pPr>
            <a:r>
              <a:rPr b="0" i="0" lang="es" sz="1150" u="none" cap="none" strike="noStrike">
                <a:solidFill>
                  <a:srgbClr val="DCDCAA"/>
                </a:solidFill>
                <a:latin typeface="Courier New"/>
                <a:ea typeface="Courier New"/>
                <a:cs typeface="Courier New"/>
                <a:sym typeface="Courier New"/>
              </a:rPr>
              <a:t>fetch</a:t>
            </a:r>
            <a:r>
              <a:rPr b="0" i="0" lang="es" sz="1150" u="none" cap="none" strike="noStrike">
                <a:solidFill>
                  <a:srgbClr val="D4D4D4"/>
                </a:solidFill>
                <a:latin typeface="Courier New"/>
                <a:ea typeface="Courier New"/>
                <a:cs typeface="Courier New"/>
                <a:sym typeface="Courier New"/>
              </a:rPr>
              <a:t>(</a:t>
            </a:r>
            <a:r>
              <a:rPr b="0" i="0" lang="es" sz="1150" u="none" cap="none" strike="noStrike">
                <a:solidFill>
                  <a:srgbClr val="CE9178"/>
                </a:solidFill>
                <a:latin typeface="Courier New"/>
                <a:ea typeface="Courier New"/>
                <a:cs typeface="Courier New"/>
                <a:sym typeface="Courier New"/>
              </a:rPr>
              <a:t>'</a:t>
            </a:r>
            <a:r>
              <a:rPr b="0" i="0" lang="es" sz="1150" u="sng" cap="none" strike="noStrike">
                <a:solidFill>
                  <a:schemeClr val="hlink"/>
                </a:solidFill>
                <a:latin typeface="Courier New"/>
                <a:ea typeface="Courier New"/>
                <a:cs typeface="Courier New"/>
                <a:sym typeface="Courier New"/>
                <a:hlinkClick r:id="rId3"/>
              </a:rPr>
              <a:t>https://jsonplaceholder.typicode.com/posts</a:t>
            </a:r>
            <a:r>
              <a:rPr b="0" i="0" lang="es" sz="1150" u="none" cap="none" strike="noStrike">
                <a:solidFill>
                  <a:srgbClr val="CE9178"/>
                </a:solidFill>
                <a:latin typeface="Courier New"/>
                <a:ea typeface="Courier New"/>
                <a:cs typeface="Courier New"/>
                <a:sym typeface="Courier New"/>
              </a:rPr>
              <a:t>'</a:t>
            </a:r>
            <a:r>
              <a:rPr b="0" i="0" lang="es" sz="1150" u="none" cap="none" strike="noStrike">
                <a:solidFill>
                  <a:srgbClr val="D4D4D4"/>
                </a:solidFill>
                <a:latin typeface="Courier New"/>
                <a:ea typeface="Courier New"/>
                <a:cs typeface="Courier New"/>
                <a:sym typeface="Courier New"/>
              </a:rPr>
              <a:t>)</a:t>
            </a:r>
            <a:endParaRPr b="0" i="0" sz="11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150"/>
              <a:buFont typeface="Arial"/>
              <a:buNone/>
            </a:pPr>
            <a:r>
              <a:rPr b="0" i="0" lang="es" sz="1150" u="none" cap="none" strike="noStrike">
                <a:solidFill>
                  <a:srgbClr val="6A9955"/>
                </a:solidFill>
                <a:latin typeface="Courier New"/>
                <a:ea typeface="Courier New"/>
                <a:cs typeface="Courier New"/>
                <a:sym typeface="Courier New"/>
              </a:rPr>
              <a:t>// Código para esperar una respuesta...</a:t>
            </a:r>
            <a:endParaRPr b="0" i="0" sz="1400" u="none" cap="none" strike="noStrike">
              <a:solidFill>
                <a:srgbClr val="000000"/>
              </a:solidFill>
              <a:latin typeface="Arial"/>
              <a:ea typeface="Arial"/>
              <a:cs typeface="Arial"/>
              <a:sym typeface="Arial"/>
            </a:endParaRPr>
          </a:p>
        </p:txBody>
      </p:sp>
      <p:sp>
        <p:nvSpPr>
          <p:cNvPr id="433" name="Google Shape;433;p83"/>
          <p:cNvSpPr txBox="1"/>
          <p:nvPr/>
        </p:nvSpPr>
        <p:spPr>
          <a:xfrm>
            <a:off x="1738950" y="245925"/>
            <a:ext cx="5666100" cy="6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Fetch</a:t>
            </a:r>
            <a:endParaRPr b="1" i="0" sz="4000" u="none" cap="none" strike="noStrike">
              <a:solidFill>
                <a:srgbClr val="000000"/>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84"/>
          <p:cNvSpPr txBox="1"/>
          <p:nvPr/>
        </p:nvSpPr>
        <p:spPr>
          <a:xfrm>
            <a:off x="1461300" y="1953000"/>
            <a:ext cx="6221400" cy="3343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Async - Await</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380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85"/>
          <p:cNvSpPr txBox="1"/>
          <p:nvPr/>
        </p:nvSpPr>
        <p:spPr>
          <a:xfrm>
            <a:off x="928625" y="1838600"/>
            <a:ext cx="6639300" cy="25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highlight>
                  <a:srgbClr val="FFFFFF"/>
                </a:highlight>
                <a:latin typeface="DM Sans"/>
                <a:ea typeface="DM Sans"/>
                <a:cs typeface="DM Sans"/>
                <a:sym typeface="DM Sans"/>
              </a:rPr>
              <a:t>Trabajar con asincronismo facilita mucho el control de los tiempos de espera de determinadas tareas o acciones. 🤹‍♀️</a:t>
            </a:r>
            <a:br>
              <a:rPr b="0" i="0" lang="es" sz="1350" u="none" cap="none" strike="noStrike">
                <a:solidFill>
                  <a:schemeClr val="dk1"/>
                </a:solidFill>
                <a:highlight>
                  <a:srgbClr val="FFFFFF"/>
                </a:highlight>
                <a:latin typeface="DM Sans"/>
                <a:ea typeface="DM Sans"/>
                <a:cs typeface="DM Sans"/>
                <a:sym typeface="DM Sans"/>
              </a:rPr>
            </a:br>
            <a:endParaRPr b="0" i="0" sz="1350" u="none" cap="none" strike="noStrike">
              <a:solidFill>
                <a:schemeClr val="dk1"/>
              </a:solidFill>
              <a:highlight>
                <a:srgbClr val="FFFFFF"/>
              </a:highlight>
              <a:latin typeface="DM Sans"/>
              <a:ea typeface="DM Sans"/>
              <a:cs typeface="DM Sans"/>
              <a:sym typeface="DM Sans"/>
            </a:endParaRPr>
          </a:p>
          <a:p>
            <a:pPr indent="0" lvl="0" marL="0" marR="0" rtl="0" algn="l">
              <a:lnSpc>
                <a:spcPct val="115000"/>
              </a:lnSpc>
              <a:spcBef>
                <a:spcPts val="1000"/>
              </a:spcBef>
              <a:spcAft>
                <a:spcPts val="0"/>
              </a:spcAft>
              <a:buClr>
                <a:srgbClr val="000000"/>
              </a:buClr>
              <a:buSzPts val="1350"/>
              <a:buFont typeface="Arial"/>
              <a:buNone/>
            </a:pPr>
            <a:r>
              <a:rPr b="0" i="0" lang="es" sz="1350" u="none" cap="none" strike="noStrike">
                <a:solidFill>
                  <a:schemeClr val="dk1"/>
                </a:solidFill>
                <a:highlight>
                  <a:srgbClr val="FFFFFF"/>
                </a:highlight>
                <a:latin typeface="DM Sans"/>
                <a:ea typeface="DM Sans"/>
                <a:cs typeface="DM Sans"/>
                <a:sym typeface="DM Sans"/>
              </a:rPr>
              <a:t>Por suerte, los desarrolladores de JS ya pensaron en esto y nos ofrecen una herramienta que nos permite trabajar las promesas como si escribiéramos código sincrónico 😎: </a:t>
            </a:r>
            <a:r>
              <a:rPr b="0" i="0" lang="es" sz="1350" u="none" cap="none" strike="noStrike">
                <a:solidFill>
                  <a:schemeClr val="dk1"/>
                </a:solidFill>
                <a:highlight>
                  <a:srgbClr val="EAFF6A"/>
                </a:highlight>
                <a:latin typeface="DM Sans"/>
                <a:ea typeface="DM Sans"/>
                <a:cs typeface="DM Sans"/>
                <a:sym typeface="DM Sans"/>
              </a:rPr>
              <a:t>async await.</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15000"/>
              </a:lnSpc>
              <a:spcBef>
                <a:spcPts val="10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DM Sans"/>
              <a:ea typeface="DM Sans"/>
              <a:cs typeface="DM Sans"/>
              <a:sym typeface="DM Sans"/>
            </a:endParaRPr>
          </a:p>
        </p:txBody>
      </p:sp>
      <p:sp>
        <p:nvSpPr>
          <p:cNvPr id="444" name="Google Shape;444;p85"/>
          <p:cNvSpPr txBox="1"/>
          <p:nvPr/>
        </p:nvSpPr>
        <p:spPr>
          <a:xfrm>
            <a:off x="928625" y="761900"/>
            <a:ext cx="5020200" cy="82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Async - Await</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86"/>
          <p:cNvSpPr txBox="1"/>
          <p:nvPr/>
        </p:nvSpPr>
        <p:spPr>
          <a:xfrm>
            <a:off x="1474900" y="1522525"/>
            <a:ext cx="6321000" cy="117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highlight>
                  <a:srgbClr val="FFFFFF"/>
                </a:highlight>
                <a:latin typeface="DM Sans"/>
                <a:ea typeface="DM Sans"/>
                <a:cs typeface="DM Sans"/>
                <a:sym typeface="DM Sans"/>
              </a:rPr>
              <a:t>El método fetch retorna una promesa. De forma sincrónica, si guardamos esta promesa en una variable veremos la promesa pendiente, porque esto sucede sincrónicamente:</a:t>
            </a:r>
            <a:endParaRPr b="0" i="0" sz="1350" u="none" cap="none" strike="noStrike">
              <a:solidFill>
                <a:schemeClr val="dk1"/>
              </a:solidFill>
              <a:highlight>
                <a:srgbClr val="FFFFFF"/>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DM Sans"/>
              <a:ea typeface="DM Sans"/>
              <a:cs typeface="DM Sans"/>
              <a:sym typeface="DM Sans"/>
            </a:endParaRPr>
          </a:p>
        </p:txBody>
      </p:sp>
      <p:sp>
        <p:nvSpPr>
          <p:cNvPr id="450" name="Google Shape;450;p86"/>
          <p:cNvSpPr txBox="1"/>
          <p:nvPr/>
        </p:nvSpPr>
        <p:spPr>
          <a:xfrm>
            <a:off x="1512075" y="2423650"/>
            <a:ext cx="6321000" cy="8265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rgbClr val="000000"/>
              </a:buClr>
              <a:buSzPts val="1250"/>
              <a:buFont typeface="Arial"/>
              <a:buNone/>
            </a:pPr>
            <a:r>
              <a:rPr b="0" i="0" lang="es" sz="1250" u="none" cap="none" strike="noStrike">
                <a:solidFill>
                  <a:srgbClr val="569CD6"/>
                </a:solidFill>
                <a:latin typeface="Courier New"/>
                <a:ea typeface="Courier New"/>
                <a:cs typeface="Courier New"/>
                <a:sym typeface="Courier New"/>
              </a:rPr>
              <a:t>const</a:t>
            </a:r>
            <a:r>
              <a:rPr b="0" i="0" lang="es" sz="1250" u="none" cap="none" strike="noStrike">
                <a:solidFill>
                  <a:srgbClr val="D4D4D4"/>
                </a:solidFill>
                <a:latin typeface="Courier New"/>
                <a:ea typeface="Courier New"/>
                <a:cs typeface="Courier New"/>
                <a:sym typeface="Courier New"/>
              </a:rPr>
              <a:t> </a:t>
            </a:r>
            <a:r>
              <a:rPr b="0" i="0" lang="es" sz="1250" u="none" cap="none" strike="noStrike">
                <a:solidFill>
                  <a:srgbClr val="4FC1FF"/>
                </a:solidFill>
                <a:latin typeface="Courier New"/>
                <a:ea typeface="Courier New"/>
                <a:cs typeface="Courier New"/>
                <a:sym typeface="Courier New"/>
              </a:rPr>
              <a:t>resp</a:t>
            </a:r>
            <a:r>
              <a:rPr b="0" i="0" lang="es" sz="1250" u="none" cap="none" strike="noStrike">
                <a:solidFill>
                  <a:srgbClr val="D4D4D4"/>
                </a:solidFill>
                <a:latin typeface="Courier New"/>
                <a:ea typeface="Courier New"/>
                <a:cs typeface="Courier New"/>
                <a:sym typeface="Courier New"/>
              </a:rPr>
              <a:t> = </a:t>
            </a:r>
            <a:r>
              <a:rPr b="0" i="0" lang="es" sz="1250" u="none" cap="none" strike="noStrike">
                <a:solidFill>
                  <a:srgbClr val="DCDCAA"/>
                </a:solidFill>
                <a:latin typeface="Courier New"/>
                <a:ea typeface="Courier New"/>
                <a:cs typeface="Courier New"/>
                <a:sym typeface="Courier New"/>
              </a:rPr>
              <a:t>fetch</a:t>
            </a:r>
            <a:r>
              <a:rPr b="0" i="0" lang="es" sz="1250" u="none" cap="none" strike="noStrike">
                <a:solidFill>
                  <a:srgbClr val="D4D4D4"/>
                </a:solidFill>
                <a:latin typeface="Courier New"/>
                <a:ea typeface="Courier New"/>
                <a:cs typeface="Courier New"/>
                <a:sym typeface="Courier New"/>
              </a:rPr>
              <a:t>(</a:t>
            </a:r>
            <a:r>
              <a:rPr b="0" i="0" lang="es" sz="1250" u="none" cap="none" strike="noStrike">
                <a:solidFill>
                  <a:srgbClr val="CE9178"/>
                </a:solidFill>
                <a:latin typeface="Courier New"/>
                <a:ea typeface="Courier New"/>
                <a:cs typeface="Courier New"/>
                <a:sym typeface="Courier New"/>
              </a:rPr>
              <a:t>'https://jsonplaceholder.typicode.com/posts'</a:t>
            </a:r>
            <a:r>
              <a:rPr b="0" i="0" lang="es" sz="1250" u="none" cap="none" strike="noStrike">
                <a:solidFill>
                  <a:srgbClr val="D4D4D4"/>
                </a:solidFill>
                <a:latin typeface="Courier New"/>
                <a:ea typeface="Courier New"/>
                <a:cs typeface="Courier New"/>
                <a:sym typeface="Courier New"/>
              </a:rPr>
              <a:t>)</a:t>
            </a:r>
            <a:endParaRPr b="0" i="0" sz="12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250"/>
              <a:buFont typeface="Arial"/>
              <a:buNone/>
            </a:pPr>
            <a:r>
              <a:rPr b="0" i="0" lang="es" sz="1250" u="none" cap="none" strike="noStrike">
                <a:solidFill>
                  <a:srgbClr val="9CDCFE"/>
                </a:solidFill>
                <a:latin typeface="Courier New"/>
                <a:ea typeface="Courier New"/>
                <a:cs typeface="Courier New"/>
                <a:sym typeface="Courier New"/>
              </a:rPr>
              <a:t>console</a:t>
            </a:r>
            <a:r>
              <a:rPr b="0" i="0" lang="es" sz="1250" u="none" cap="none" strike="noStrike">
                <a:solidFill>
                  <a:srgbClr val="D4D4D4"/>
                </a:solidFill>
                <a:latin typeface="Courier New"/>
                <a:ea typeface="Courier New"/>
                <a:cs typeface="Courier New"/>
                <a:sym typeface="Courier New"/>
              </a:rPr>
              <a:t>.</a:t>
            </a:r>
            <a:r>
              <a:rPr b="0" i="0" lang="es" sz="1250" u="none" cap="none" strike="noStrike">
                <a:solidFill>
                  <a:srgbClr val="DCDCAA"/>
                </a:solidFill>
                <a:latin typeface="Courier New"/>
                <a:ea typeface="Courier New"/>
                <a:cs typeface="Courier New"/>
                <a:sym typeface="Courier New"/>
              </a:rPr>
              <a:t>log</a:t>
            </a:r>
            <a:r>
              <a:rPr b="0" i="0" lang="es" sz="1250" u="none" cap="none" strike="noStrike">
                <a:solidFill>
                  <a:srgbClr val="D4D4D4"/>
                </a:solidFill>
                <a:latin typeface="Courier New"/>
                <a:ea typeface="Courier New"/>
                <a:cs typeface="Courier New"/>
                <a:sym typeface="Courier New"/>
              </a:rPr>
              <a:t>(</a:t>
            </a:r>
            <a:r>
              <a:rPr b="0" i="0" lang="es" sz="1250" u="none" cap="none" strike="noStrike">
                <a:solidFill>
                  <a:srgbClr val="4FC1FF"/>
                </a:solidFill>
                <a:latin typeface="Courier New"/>
                <a:ea typeface="Courier New"/>
                <a:cs typeface="Courier New"/>
                <a:sym typeface="Courier New"/>
              </a:rPr>
              <a:t>resp</a:t>
            </a:r>
            <a:r>
              <a:rPr b="0" i="0" lang="es" sz="1250" u="none" cap="none" strike="noStrike">
                <a:solidFill>
                  <a:srgbClr val="D4D4D4"/>
                </a:solidFill>
                <a:latin typeface="Courier New"/>
                <a:ea typeface="Courier New"/>
                <a:cs typeface="Courier New"/>
                <a:sym typeface="Courier New"/>
              </a:rPr>
              <a:t>) </a:t>
            </a:r>
            <a:r>
              <a:rPr b="0" i="0" lang="es" sz="1250" u="none" cap="none" strike="noStrike">
                <a:solidFill>
                  <a:srgbClr val="6A9955"/>
                </a:solidFill>
                <a:latin typeface="Courier New"/>
                <a:ea typeface="Courier New"/>
                <a:cs typeface="Courier New"/>
                <a:sym typeface="Courier New"/>
              </a:rPr>
              <a:t>// Promise {&lt;pending&gt;}</a:t>
            </a:r>
            <a:endParaRPr b="0" i="0" sz="1600" u="none" cap="none" strike="noStrike">
              <a:solidFill>
                <a:srgbClr val="000000"/>
              </a:solidFill>
              <a:latin typeface="Arial"/>
              <a:ea typeface="Arial"/>
              <a:cs typeface="Arial"/>
              <a:sym typeface="Arial"/>
            </a:endParaRPr>
          </a:p>
        </p:txBody>
      </p:sp>
      <p:sp>
        <p:nvSpPr>
          <p:cNvPr id="451" name="Google Shape;451;p86"/>
          <p:cNvSpPr txBox="1"/>
          <p:nvPr/>
        </p:nvSpPr>
        <p:spPr>
          <a:xfrm>
            <a:off x="1512075" y="3501800"/>
            <a:ext cx="6321000" cy="82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highlight>
                  <a:srgbClr val="FFFFFF"/>
                </a:highlight>
                <a:latin typeface="DM Sans"/>
                <a:ea typeface="DM Sans"/>
                <a:cs typeface="DM Sans"/>
                <a:sym typeface="DM Sans"/>
              </a:rPr>
              <a:t>Significa que el console.log() no espera a que se resuelva la promesa de la línea anterior para ejecutarse.</a:t>
            </a:r>
            <a:endParaRPr b="0" i="0" sz="1350" u="none" cap="none" strike="noStrike">
              <a:solidFill>
                <a:schemeClr val="dk1"/>
              </a:solidFill>
              <a:highlight>
                <a:srgbClr val="FFFFFF"/>
              </a:highlight>
              <a:latin typeface="DM Sans"/>
              <a:ea typeface="DM Sans"/>
              <a:cs typeface="DM Sans"/>
              <a:sym typeface="DM Sans"/>
            </a:endParaRPr>
          </a:p>
        </p:txBody>
      </p:sp>
      <p:sp>
        <p:nvSpPr>
          <p:cNvPr id="452" name="Google Shape;452;p86"/>
          <p:cNvSpPr txBox="1"/>
          <p:nvPr/>
        </p:nvSpPr>
        <p:spPr>
          <a:xfrm>
            <a:off x="1474900" y="696025"/>
            <a:ext cx="5020200" cy="82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Async - Await</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87"/>
          <p:cNvSpPr txBox="1"/>
          <p:nvPr/>
        </p:nvSpPr>
        <p:spPr>
          <a:xfrm>
            <a:off x="1330950" y="1473200"/>
            <a:ext cx="6482100" cy="181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highlight>
                  <a:srgbClr val="FFFFFF"/>
                </a:highlight>
                <a:latin typeface="DM Sans"/>
                <a:ea typeface="DM Sans"/>
                <a:cs typeface="DM Sans"/>
                <a:sym typeface="DM Sans"/>
              </a:rPr>
              <a:t>La sentencia await nos permite establecer un punto de espera en el código. Aplicado como prefijo a lo que retorna fetch se bloquea la ejecución de la siguiente instrucción hasta que la petición se resuelve 😎.</a:t>
            </a:r>
            <a:endParaRPr b="0" i="0" sz="1350" u="none" cap="none" strike="noStrike">
              <a:solidFill>
                <a:schemeClr val="dk1"/>
              </a:solidFill>
              <a:highlight>
                <a:srgbClr val="FFFFFF"/>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highlight>
                  <a:srgbClr val="FFFFFF"/>
                </a:highlight>
                <a:latin typeface="DM Sans"/>
                <a:ea typeface="DM Sans"/>
                <a:cs typeface="DM Sans"/>
                <a:sym typeface="DM Sans"/>
              </a:rPr>
              <a:t>Agregando esta sentencia, podemos ver que ahora en la constante </a:t>
            </a:r>
            <a:r>
              <a:rPr b="1" i="0" lang="es" sz="1350" u="none" cap="none" strike="noStrike">
                <a:solidFill>
                  <a:schemeClr val="dk1"/>
                </a:solidFill>
                <a:highlight>
                  <a:srgbClr val="FFFFFF"/>
                </a:highlight>
                <a:latin typeface="DM Sans"/>
                <a:ea typeface="DM Sans"/>
                <a:cs typeface="DM Sans"/>
                <a:sym typeface="DM Sans"/>
              </a:rPr>
              <a:t>resp</a:t>
            </a:r>
            <a:r>
              <a:rPr b="0" i="0" lang="es" sz="1350" u="none" cap="none" strike="noStrike">
                <a:solidFill>
                  <a:schemeClr val="dk1"/>
                </a:solidFill>
                <a:highlight>
                  <a:srgbClr val="FFFFFF"/>
                </a:highlight>
                <a:latin typeface="DM Sans"/>
                <a:ea typeface="DM Sans"/>
                <a:cs typeface="DM Sans"/>
                <a:sym typeface="DM Sans"/>
              </a:rPr>
              <a:t> vemos el objeto Response, o sea la respuesta del servidor:</a:t>
            </a:r>
            <a:endParaRPr b="0" i="0" sz="1350" u="none" cap="none" strike="noStrike">
              <a:solidFill>
                <a:schemeClr val="dk1"/>
              </a:solidFill>
              <a:highlight>
                <a:srgbClr val="FFFFFF"/>
              </a:highlight>
              <a:latin typeface="DM Sans"/>
              <a:ea typeface="DM Sans"/>
              <a:cs typeface="DM Sans"/>
              <a:sym typeface="DM Sans"/>
            </a:endParaRPr>
          </a:p>
        </p:txBody>
      </p:sp>
      <p:sp>
        <p:nvSpPr>
          <p:cNvPr id="458" name="Google Shape;458;p87"/>
          <p:cNvSpPr txBox="1"/>
          <p:nvPr/>
        </p:nvSpPr>
        <p:spPr>
          <a:xfrm>
            <a:off x="1330950" y="3293000"/>
            <a:ext cx="6482100" cy="8265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rgbClr val="000000"/>
              </a:buClr>
              <a:buSzPts val="1150"/>
              <a:buFont typeface="Arial"/>
              <a:buNone/>
            </a:pPr>
            <a:r>
              <a:rPr b="0" i="0" lang="es" sz="1150" u="none" cap="none" strike="noStrike">
                <a:solidFill>
                  <a:srgbClr val="569CD6"/>
                </a:solidFill>
                <a:latin typeface="Courier New"/>
                <a:ea typeface="Courier New"/>
                <a:cs typeface="Courier New"/>
                <a:sym typeface="Courier New"/>
              </a:rPr>
              <a:t>const</a:t>
            </a:r>
            <a:r>
              <a:rPr b="0" i="0" lang="es" sz="1150" u="none" cap="none" strike="noStrike">
                <a:solidFill>
                  <a:srgbClr val="D4D4D4"/>
                </a:solidFill>
                <a:latin typeface="Courier New"/>
                <a:ea typeface="Courier New"/>
                <a:cs typeface="Courier New"/>
                <a:sym typeface="Courier New"/>
              </a:rPr>
              <a:t> </a:t>
            </a:r>
            <a:r>
              <a:rPr b="0" i="0" lang="es" sz="1150" u="none" cap="none" strike="noStrike">
                <a:solidFill>
                  <a:srgbClr val="4FC1FF"/>
                </a:solidFill>
                <a:latin typeface="Courier New"/>
                <a:ea typeface="Courier New"/>
                <a:cs typeface="Courier New"/>
                <a:sym typeface="Courier New"/>
              </a:rPr>
              <a:t>resp</a:t>
            </a:r>
            <a:r>
              <a:rPr b="0" i="0" lang="es" sz="1150" u="none" cap="none" strike="noStrike">
                <a:solidFill>
                  <a:srgbClr val="D4D4D4"/>
                </a:solidFill>
                <a:latin typeface="Courier New"/>
                <a:ea typeface="Courier New"/>
                <a:cs typeface="Courier New"/>
                <a:sym typeface="Courier New"/>
              </a:rPr>
              <a:t> = </a:t>
            </a:r>
            <a:r>
              <a:rPr b="0" i="0" lang="es" sz="1150" u="none" cap="none" strike="noStrike">
                <a:solidFill>
                  <a:srgbClr val="C586C0"/>
                </a:solidFill>
                <a:latin typeface="Courier New"/>
                <a:ea typeface="Courier New"/>
                <a:cs typeface="Courier New"/>
                <a:sym typeface="Courier New"/>
              </a:rPr>
              <a:t>await</a:t>
            </a:r>
            <a:r>
              <a:rPr b="0" i="0" lang="es" sz="1150" u="none" cap="none" strike="noStrike">
                <a:solidFill>
                  <a:srgbClr val="D4D4D4"/>
                </a:solidFill>
                <a:latin typeface="Courier New"/>
                <a:ea typeface="Courier New"/>
                <a:cs typeface="Courier New"/>
                <a:sym typeface="Courier New"/>
              </a:rPr>
              <a:t> </a:t>
            </a:r>
            <a:r>
              <a:rPr b="0" i="0" lang="es" sz="1150" u="none" cap="none" strike="noStrike">
                <a:solidFill>
                  <a:srgbClr val="DCDCAA"/>
                </a:solidFill>
                <a:latin typeface="Courier New"/>
                <a:ea typeface="Courier New"/>
                <a:cs typeface="Courier New"/>
                <a:sym typeface="Courier New"/>
              </a:rPr>
              <a:t>fetch</a:t>
            </a:r>
            <a:r>
              <a:rPr b="0" i="0" lang="es" sz="1150" u="none" cap="none" strike="noStrike">
                <a:solidFill>
                  <a:srgbClr val="D4D4D4"/>
                </a:solidFill>
                <a:latin typeface="Courier New"/>
                <a:ea typeface="Courier New"/>
                <a:cs typeface="Courier New"/>
                <a:sym typeface="Courier New"/>
              </a:rPr>
              <a:t>(</a:t>
            </a:r>
            <a:r>
              <a:rPr b="0" i="0" lang="es" sz="1150" u="none" cap="none" strike="noStrike">
                <a:solidFill>
                  <a:srgbClr val="CE9178"/>
                </a:solidFill>
                <a:latin typeface="Courier New"/>
                <a:ea typeface="Courier New"/>
                <a:cs typeface="Courier New"/>
                <a:sym typeface="Courier New"/>
              </a:rPr>
              <a:t>'https://jsonplaceholder.typicode.com/posts'</a:t>
            </a:r>
            <a:r>
              <a:rPr b="0" i="0" lang="es" sz="1150" u="none" cap="none" strike="noStrike">
                <a:solidFill>
                  <a:srgbClr val="D4D4D4"/>
                </a:solidFill>
                <a:latin typeface="Courier New"/>
                <a:ea typeface="Courier New"/>
                <a:cs typeface="Courier New"/>
                <a:sym typeface="Courier New"/>
              </a:rPr>
              <a:t>)</a:t>
            </a:r>
            <a:endParaRPr b="0" i="0" sz="11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150"/>
              <a:buFont typeface="Arial"/>
              <a:buNone/>
            </a:pPr>
            <a:r>
              <a:rPr b="0" i="0" lang="es" sz="1150" u="none" cap="none" strike="noStrike">
                <a:solidFill>
                  <a:srgbClr val="9CDCFE"/>
                </a:solidFill>
                <a:latin typeface="Courier New"/>
                <a:ea typeface="Courier New"/>
                <a:cs typeface="Courier New"/>
                <a:sym typeface="Courier New"/>
              </a:rPr>
              <a:t>console</a:t>
            </a:r>
            <a:r>
              <a:rPr b="0" i="0" lang="es" sz="1150" u="none" cap="none" strike="noStrike">
                <a:solidFill>
                  <a:srgbClr val="D4D4D4"/>
                </a:solidFill>
                <a:latin typeface="Courier New"/>
                <a:ea typeface="Courier New"/>
                <a:cs typeface="Courier New"/>
                <a:sym typeface="Courier New"/>
              </a:rPr>
              <a:t>.</a:t>
            </a:r>
            <a:r>
              <a:rPr b="0" i="0" lang="es" sz="1150" u="none" cap="none" strike="noStrike">
                <a:solidFill>
                  <a:srgbClr val="DCDCAA"/>
                </a:solidFill>
                <a:latin typeface="Courier New"/>
                <a:ea typeface="Courier New"/>
                <a:cs typeface="Courier New"/>
                <a:sym typeface="Courier New"/>
              </a:rPr>
              <a:t>log</a:t>
            </a:r>
            <a:r>
              <a:rPr b="0" i="0" lang="es" sz="1150" u="none" cap="none" strike="noStrike">
                <a:solidFill>
                  <a:srgbClr val="D4D4D4"/>
                </a:solidFill>
                <a:latin typeface="Courier New"/>
                <a:ea typeface="Courier New"/>
                <a:cs typeface="Courier New"/>
                <a:sym typeface="Courier New"/>
              </a:rPr>
              <a:t>(</a:t>
            </a:r>
            <a:r>
              <a:rPr b="0" i="0" lang="es" sz="1150" u="none" cap="none" strike="noStrike">
                <a:solidFill>
                  <a:srgbClr val="4FC1FF"/>
                </a:solidFill>
                <a:latin typeface="Courier New"/>
                <a:ea typeface="Courier New"/>
                <a:cs typeface="Courier New"/>
                <a:sym typeface="Courier New"/>
              </a:rPr>
              <a:t>resp</a:t>
            </a:r>
            <a:r>
              <a:rPr b="0" i="0" lang="es" sz="1150" u="none" cap="none" strike="noStrike">
                <a:solidFill>
                  <a:srgbClr val="D4D4D4"/>
                </a:solidFill>
                <a:latin typeface="Courier New"/>
                <a:ea typeface="Courier New"/>
                <a:cs typeface="Courier New"/>
                <a:sym typeface="Courier New"/>
              </a:rPr>
              <a:t>) </a:t>
            </a:r>
            <a:r>
              <a:rPr b="0" i="0" lang="es" sz="1150" u="none" cap="none" strike="noStrike">
                <a:solidFill>
                  <a:srgbClr val="6A9955"/>
                </a:solidFill>
                <a:latin typeface="Courier New"/>
                <a:ea typeface="Courier New"/>
                <a:cs typeface="Courier New"/>
                <a:sym typeface="Courier New"/>
              </a:rPr>
              <a:t>// Response</a:t>
            </a:r>
            <a:endParaRPr b="0" i="0" sz="1150" u="none" cap="none" strike="noStrike">
              <a:solidFill>
                <a:srgbClr val="569CD6"/>
              </a:solidFill>
              <a:latin typeface="Courier New"/>
              <a:ea typeface="Courier New"/>
              <a:cs typeface="Courier New"/>
              <a:sym typeface="Courier New"/>
            </a:endParaRPr>
          </a:p>
        </p:txBody>
      </p:sp>
      <p:sp>
        <p:nvSpPr>
          <p:cNvPr id="459" name="Google Shape;459;p87"/>
          <p:cNvSpPr txBox="1"/>
          <p:nvPr/>
        </p:nvSpPr>
        <p:spPr>
          <a:xfrm>
            <a:off x="1412400" y="646700"/>
            <a:ext cx="5020200" cy="82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Async - Await</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61"/>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Asincronismo y errores</a:t>
            </a:r>
            <a:endParaRPr b="1" sz="4000">
              <a:solidFill>
                <a:srgbClr val="EAFF6A"/>
              </a:solidFill>
              <a:latin typeface="DM Sans"/>
              <a:ea typeface="DM Sans"/>
              <a:cs typeface="DM Sans"/>
              <a:sym typeface="DM Sans"/>
            </a:endParaRPr>
          </a:p>
        </p:txBody>
      </p:sp>
      <p:sp>
        <p:nvSpPr>
          <p:cNvPr id="183" name="Google Shape;183;p6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Unidad </a:t>
            </a:r>
            <a:r>
              <a:rPr b="1" lang="es" sz="1800">
                <a:solidFill>
                  <a:schemeClr val="lt1"/>
                </a:solidFill>
                <a:latin typeface="DM Sans"/>
                <a:ea typeface="DM Sans"/>
                <a:cs typeface="DM Sans"/>
                <a:sym typeface="DM Sans"/>
              </a:rPr>
              <a:t>8.</a:t>
            </a:r>
            <a:r>
              <a:rPr lang="es" sz="1800">
                <a:solidFill>
                  <a:schemeClr val="lt1"/>
                </a:solidFill>
                <a:latin typeface="DM Sans"/>
                <a:ea typeface="DM Sans"/>
                <a:cs typeface="DM Sans"/>
                <a:sym typeface="DM Sans"/>
              </a:rPr>
              <a:t> JavaScript</a:t>
            </a:r>
            <a:endParaRPr sz="1600">
              <a:solidFill>
                <a:schemeClr val="lt1"/>
              </a:solidFill>
              <a:latin typeface="DM Sans"/>
              <a:ea typeface="DM Sans"/>
              <a:cs typeface="DM Sans"/>
              <a:sym typeface="DM Sans"/>
            </a:endParaRPr>
          </a:p>
        </p:txBody>
      </p:sp>
      <p:pic>
        <p:nvPicPr>
          <p:cNvPr id="184" name="Google Shape;184;p61"/>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88"/>
          <p:cNvSpPr txBox="1"/>
          <p:nvPr/>
        </p:nvSpPr>
        <p:spPr>
          <a:xfrm>
            <a:off x="1192275" y="1301850"/>
            <a:ext cx="6285300" cy="88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highlight>
                  <a:srgbClr val="FFFFFF"/>
                </a:highlight>
                <a:latin typeface="DM Sans"/>
                <a:ea typeface="DM Sans"/>
                <a:cs typeface="DM Sans"/>
                <a:sym typeface="DM Sans"/>
              </a:rPr>
              <a:t>Pero await sólo puede utilizarse dentro de una función asincrónica 😕. Aquí es donde entra la sentencia async. Ésta palabra reservada sirve para declarar una función como asincrónica, y se agrega como prefijo a la función:</a:t>
            </a:r>
            <a:endParaRPr b="0" i="0" sz="1350" u="none" cap="none" strike="noStrike">
              <a:solidFill>
                <a:schemeClr val="dk1"/>
              </a:solidFill>
              <a:highlight>
                <a:srgbClr val="FFFFFF"/>
              </a:highlight>
              <a:latin typeface="DM Sans"/>
              <a:ea typeface="DM Sans"/>
              <a:cs typeface="DM Sans"/>
              <a:sym typeface="DM Sans"/>
            </a:endParaRPr>
          </a:p>
        </p:txBody>
      </p:sp>
      <p:sp>
        <p:nvSpPr>
          <p:cNvPr id="465" name="Google Shape;465;p88"/>
          <p:cNvSpPr txBox="1"/>
          <p:nvPr/>
        </p:nvSpPr>
        <p:spPr>
          <a:xfrm>
            <a:off x="1327150" y="2329050"/>
            <a:ext cx="6150600" cy="12318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rgbClr val="000000"/>
              </a:buClr>
              <a:buSzPts val="1350"/>
              <a:buFont typeface="Arial"/>
              <a:buNone/>
            </a:pPr>
            <a:r>
              <a:rPr b="0" i="0" lang="es" sz="1350" u="none" cap="none" strike="noStrike">
                <a:solidFill>
                  <a:srgbClr val="569CD6"/>
                </a:solidFill>
                <a:latin typeface="Courier New"/>
                <a:ea typeface="Courier New"/>
                <a:cs typeface="Courier New"/>
                <a:sym typeface="Courier New"/>
              </a:rPr>
              <a:t>async</a:t>
            </a:r>
            <a:r>
              <a:rPr b="0" i="0" lang="es" sz="1350" u="none" cap="none" strike="noStrike">
                <a:solidFill>
                  <a:srgbClr val="D4D4D4"/>
                </a:solidFill>
                <a:latin typeface="Courier New"/>
                <a:ea typeface="Courier New"/>
                <a:cs typeface="Courier New"/>
                <a:sym typeface="Courier New"/>
              </a:rPr>
              <a:t> </a:t>
            </a:r>
            <a:r>
              <a:rPr b="0" i="0" lang="es" sz="1350" u="none" cap="none" strike="noStrike">
                <a:solidFill>
                  <a:srgbClr val="569CD6"/>
                </a:solidFill>
                <a:latin typeface="Courier New"/>
                <a:ea typeface="Courier New"/>
                <a:cs typeface="Courier New"/>
                <a:sym typeface="Courier New"/>
              </a:rPr>
              <a:t>function</a:t>
            </a:r>
            <a:r>
              <a:rPr b="0" i="0" lang="es" sz="1350" u="none" cap="none" strike="noStrike">
                <a:solidFill>
                  <a:srgbClr val="D4D4D4"/>
                </a:solidFill>
                <a:latin typeface="Courier New"/>
                <a:ea typeface="Courier New"/>
                <a:cs typeface="Courier New"/>
                <a:sym typeface="Courier New"/>
              </a:rPr>
              <a:t> </a:t>
            </a:r>
            <a:r>
              <a:rPr b="0" i="0" lang="es" sz="1350" u="none" cap="none" strike="noStrike">
                <a:solidFill>
                  <a:srgbClr val="DCDCAA"/>
                </a:solidFill>
                <a:latin typeface="Courier New"/>
                <a:ea typeface="Courier New"/>
                <a:cs typeface="Courier New"/>
                <a:sym typeface="Courier New"/>
              </a:rPr>
              <a:t>pedirPosts</a:t>
            </a:r>
            <a:r>
              <a:rPr b="0" i="0" lang="es" sz="1350" u="none" cap="none" strike="noStrike">
                <a:solidFill>
                  <a:srgbClr val="D4D4D4"/>
                </a:solidFill>
                <a:latin typeface="Courier New"/>
                <a:ea typeface="Courier New"/>
                <a:cs typeface="Courier New"/>
                <a:sym typeface="Courier New"/>
              </a:rPr>
              <a:t>() {...}</a:t>
            </a:r>
            <a:endParaRPr b="0" i="0" sz="13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br>
              <a:rPr b="0" i="0" lang="es" sz="1350" u="none" cap="none" strike="noStrike">
                <a:solidFill>
                  <a:srgbClr val="6A9955"/>
                </a:solidFill>
                <a:latin typeface="Courier New"/>
                <a:ea typeface="Courier New"/>
                <a:cs typeface="Courier New"/>
                <a:sym typeface="Courier New"/>
              </a:rPr>
            </a:br>
            <a:r>
              <a:rPr b="0" i="0" lang="es" sz="1350" u="none" cap="none" strike="noStrike">
                <a:solidFill>
                  <a:srgbClr val="6A9955"/>
                </a:solidFill>
                <a:latin typeface="Courier New"/>
                <a:ea typeface="Courier New"/>
                <a:cs typeface="Courier New"/>
                <a:sym typeface="Courier New"/>
              </a:rPr>
              <a:t>// o con arrow functions</a:t>
            </a:r>
            <a:endParaRPr b="0" i="0" sz="13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b="0" i="0" lang="es" sz="1350" u="none" cap="none" strike="noStrike">
                <a:solidFill>
                  <a:srgbClr val="569CD6"/>
                </a:solidFill>
                <a:latin typeface="Courier New"/>
                <a:ea typeface="Courier New"/>
                <a:cs typeface="Courier New"/>
                <a:sym typeface="Courier New"/>
              </a:rPr>
              <a:t>const</a:t>
            </a:r>
            <a:r>
              <a:rPr b="0" i="0" lang="es" sz="1350" u="none" cap="none" strike="noStrike">
                <a:solidFill>
                  <a:srgbClr val="D4D4D4"/>
                </a:solidFill>
                <a:latin typeface="Courier New"/>
                <a:ea typeface="Courier New"/>
                <a:cs typeface="Courier New"/>
                <a:sym typeface="Courier New"/>
              </a:rPr>
              <a:t> </a:t>
            </a:r>
            <a:r>
              <a:rPr b="0" i="0" lang="es" sz="1350" u="none" cap="none" strike="noStrike">
                <a:solidFill>
                  <a:srgbClr val="DCDCAA"/>
                </a:solidFill>
                <a:latin typeface="Courier New"/>
                <a:ea typeface="Courier New"/>
                <a:cs typeface="Courier New"/>
                <a:sym typeface="Courier New"/>
              </a:rPr>
              <a:t>pedirPosts</a:t>
            </a:r>
            <a:r>
              <a:rPr b="0" i="0" lang="es" sz="1350" u="none" cap="none" strike="noStrike">
                <a:solidFill>
                  <a:srgbClr val="D4D4D4"/>
                </a:solidFill>
                <a:latin typeface="Courier New"/>
                <a:ea typeface="Courier New"/>
                <a:cs typeface="Courier New"/>
                <a:sym typeface="Courier New"/>
              </a:rPr>
              <a:t> = </a:t>
            </a:r>
            <a:r>
              <a:rPr b="0" i="0" lang="es" sz="1350" u="none" cap="none" strike="noStrike">
                <a:solidFill>
                  <a:srgbClr val="569CD6"/>
                </a:solidFill>
                <a:latin typeface="Courier New"/>
                <a:ea typeface="Courier New"/>
                <a:cs typeface="Courier New"/>
                <a:sym typeface="Courier New"/>
              </a:rPr>
              <a:t>async</a:t>
            </a:r>
            <a:r>
              <a:rPr b="0" i="0" lang="es" sz="1350" u="none" cap="none" strike="noStrike">
                <a:solidFill>
                  <a:srgbClr val="D4D4D4"/>
                </a:solidFill>
                <a:latin typeface="Courier New"/>
                <a:ea typeface="Courier New"/>
                <a:cs typeface="Courier New"/>
                <a:sym typeface="Courier New"/>
              </a:rPr>
              <a:t> () </a:t>
            </a:r>
            <a:r>
              <a:rPr b="0" i="0" lang="es" sz="1350" u="none" cap="none" strike="noStrike">
                <a:solidFill>
                  <a:srgbClr val="569CD6"/>
                </a:solidFill>
                <a:latin typeface="Courier New"/>
                <a:ea typeface="Courier New"/>
                <a:cs typeface="Courier New"/>
                <a:sym typeface="Courier New"/>
              </a:rPr>
              <a:t>=&gt;</a:t>
            </a:r>
            <a:r>
              <a:rPr b="0" i="0" lang="es" sz="1350" u="none" cap="none" strike="noStrike">
                <a:solidFill>
                  <a:srgbClr val="D4D4D4"/>
                </a:solidFill>
                <a:latin typeface="Courier New"/>
                <a:ea typeface="Courier New"/>
                <a:cs typeface="Courier New"/>
                <a:sym typeface="Courier New"/>
              </a:rPr>
              <a:t> {...}</a:t>
            </a:r>
            <a:endParaRPr b="0" i="0" sz="1350" u="none" cap="none" strike="noStrike">
              <a:solidFill>
                <a:srgbClr val="569CD6"/>
              </a:solidFill>
              <a:latin typeface="Courier New"/>
              <a:ea typeface="Courier New"/>
              <a:cs typeface="Courier New"/>
              <a:sym typeface="Courier New"/>
            </a:endParaRPr>
          </a:p>
        </p:txBody>
      </p:sp>
      <p:sp>
        <p:nvSpPr>
          <p:cNvPr id="466" name="Google Shape;466;p88"/>
          <p:cNvSpPr txBox="1"/>
          <p:nvPr/>
        </p:nvSpPr>
        <p:spPr>
          <a:xfrm>
            <a:off x="1327156" y="3723575"/>
            <a:ext cx="6150600" cy="109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Así,</a:t>
            </a:r>
            <a:r>
              <a:rPr b="0" i="0" lang="es" sz="1350" u="none" cap="none" strike="noStrike">
                <a:solidFill>
                  <a:schemeClr val="dk1"/>
                </a:solidFill>
                <a:highlight>
                  <a:srgbClr val="EAFF6A"/>
                </a:highlight>
                <a:latin typeface="DM Sans"/>
                <a:ea typeface="DM Sans"/>
                <a:cs typeface="DM Sans"/>
                <a:sym typeface="DM Sans"/>
              </a:rPr>
              <a:t> dentro de una función async podemos utilizar la sentencia await vista previamente.</a:t>
            </a:r>
            <a:r>
              <a:rPr b="0" i="0" lang="es" sz="1350" u="none" cap="none" strike="noStrike">
                <a:solidFill>
                  <a:schemeClr val="dk1"/>
                </a:solidFill>
                <a:latin typeface="DM Sans"/>
                <a:ea typeface="DM Sans"/>
                <a:cs typeface="DM Sans"/>
                <a:sym typeface="DM Sans"/>
              </a:rPr>
              <a:t> Esto nos permite esperar a que se resuelvan las peticiones remotas vistas, para continuar con la instrucción siguiente. </a:t>
            </a:r>
            <a:endParaRPr b="0" i="0" sz="1350" u="none" cap="none" strike="noStrike">
              <a:solidFill>
                <a:srgbClr val="000000"/>
              </a:solidFill>
              <a:latin typeface="DM Sans"/>
              <a:ea typeface="DM Sans"/>
              <a:cs typeface="DM Sans"/>
              <a:sym typeface="DM Sans"/>
            </a:endParaRPr>
          </a:p>
        </p:txBody>
      </p:sp>
      <p:sp>
        <p:nvSpPr>
          <p:cNvPr id="467" name="Google Shape;467;p88"/>
          <p:cNvSpPr txBox="1"/>
          <p:nvPr/>
        </p:nvSpPr>
        <p:spPr>
          <a:xfrm>
            <a:off x="1192275" y="579700"/>
            <a:ext cx="5020200" cy="82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Async - Await</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89"/>
          <p:cNvSpPr txBox="1"/>
          <p:nvPr/>
        </p:nvSpPr>
        <p:spPr>
          <a:xfrm>
            <a:off x="4036250" y="100"/>
            <a:ext cx="5107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569CD6"/>
                </a:solidFill>
                <a:latin typeface="Courier New"/>
                <a:ea typeface="Courier New"/>
                <a:cs typeface="Courier New"/>
                <a:sym typeface="Courier New"/>
              </a:rPr>
              <a:t>const </a:t>
            </a:r>
            <a:r>
              <a:rPr b="0" i="0" lang="es" sz="850" u="none" cap="none" strike="noStrike">
                <a:solidFill>
                  <a:srgbClr val="CE9178"/>
                </a:solidFill>
                <a:latin typeface="Courier New"/>
                <a:ea typeface="Courier New"/>
                <a:cs typeface="Courier New"/>
                <a:sym typeface="Courier New"/>
              </a:rPr>
              <a:t>URL</a:t>
            </a:r>
            <a:r>
              <a:rPr b="0" i="0" lang="es" sz="950" u="none" cap="none" strike="noStrike">
                <a:solidFill>
                  <a:srgbClr val="569CD6"/>
                </a:solidFill>
                <a:latin typeface="Courier New"/>
                <a:ea typeface="Courier New"/>
                <a:cs typeface="Courier New"/>
                <a:sym typeface="Courier New"/>
              </a:rPr>
              <a:t> = </a:t>
            </a:r>
            <a:r>
              <a:rPr b="0" i="0" lang="es" sz="950" u="none" cap="none" strike="noStrike">
                <a:solidFill>
                  <a:srgbClr val="CE9178"/>
                </a:solidFill>
                <a:latin typeface="Courier New"/>
                <a:ea typeface="Courier New"/>
                <a:cs typeface="Courier New"/>
                <a:sym typeface="Courier New"/>
              </a:rPr>
              <a:t>'https://jsonplaceholder.typicode.com/posts'</a:t>
            </a:r>
            <a:endParaRPr b="0" i="0" sz="1050" u="none" cap="none" strike="noStrike">
              <a:solidFill>
                <a:srgbClr val="569CD6"/>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t/>
            </a:r>
            <a:endParaRPr b="0" i="0" sz="950" u="none" cap="none" strike="noStrike">
              <a:solidFill>
                <a:srgbClr val="569CD6"/>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569CD6"/>
                </a:solidFill>
                <a:latin typeface="Courier New"/>
                <a:ea typeface="Courier New"/>
                <a:cs typeface="Courier New"/>
                <a:sym typeface="Courier New"/>
              </a:rPr>
              <a:t>const</a:t>
            </a:r>
            <a:r>
              <a:rPr b="0" i="0" lang="es" sz="950" u="none" cap="none" strike="noStrike">
                <a:solidFill>
                  <a:srgbClr val="D4D4D4"/>
                </a:solidFill>
                <a:latin typeface="Courier New"/>
                <a:ea typeface="Courier New"/>
                <a:cs typeface="Courier New"/>
                <a:sym typeface="Courier New"/>
              </a:rPr>
              <a:t> </a:t>
            </a:r>
            <a:r>
              <a:rPr b="0" i="0" lang="es" sz="950" u="none" cap="none" strike="noStrike">
                <a:solidFill>
                  <a:srgbClr val="DCDCAA"/>
                </a:solidFill>
                <a:latin typeface="Courier New"/>
                <a:ea typeface="Courier New"/>
                <a:cs typeface="Courier New"/>
                <a:sym typeface="Courier New"/>
              </a:rPr>
              <a:t>pedirPosts</a:t>
            </a:r>
            <a:r>
              <a:rPr b="0" i="0" lang="es" sz="950" u="none" cap="none" strike="noStrike">
                <a:solidFill>
                  <a:srgbClr val="D4D4D4"/>
                </a:solidFill>
                <a:latin typeface="Courier New"/>
                <a:ea typeface="Courier New"/>
                <a:cs typeface="Courier New"/>
                <a:sym typeface="Courier New"/>
              </a:rPr>
              <a:t> = </a:t>
            </a:r>
            <a:r>
              <a:rPr b="0" i="0" lang="es" sz="950" u="none" cap="none" strike="noStrike">
                <a:solidFill>
                  <a:srgbClr val="569CD6"/>
                </a:solidFill>
                <a:latin typeface="Courier New"/>
                <a:ea typeface="Courier New"/>
                <a:cs typeface="Courier New"/>
                <a:sym typeface="Courier New"/>
              </a:rPr>
              <a:t>async</a:t>
            </a:r>
            <a:r>
              <a:rPr b="0" i="0" lang="es" sz="950" u="none" cap="none" strike="noStrike">
                <a:solidFill>
                  <a:srgbClr val="D4D4D4"/>
                </a:solidFill>
                <a:latin typeface="Courier New"/>
                <a:ea typeface="Courier New"/>
                <a:cs typeface="Courier New"/>
                <a:sym typeface="Courier New"/>
              </a:rPr>
              <a:t> () </a:t>
            </a:r>
            <a:r>
              <a:rPr b="0" i="0" lang="es" sz="950" u="none" cap="none" strike="noStrike">
                <a:solidFill>
                  <a:srgbClr val="569CD6"/>
                </a:solidFill>
                <a:latin typeface="Courier New"/>
                <a:ea typeface="Courier New"/>
                <a:cs typeface="Courier New"/>
                <a:sym typeface="Courier New"/>
              </a:rPr>
              <a:t>=&gt;</a:t>
            </a:r>
            <a:r>
              <a:rPr b="0" i="0" lang="es" sz="950" u="none" cap="none" strike="noStrike">
                <a:solidFill>
                  <a:srgbClr val="D4D4D4"/>
                </a:solidFill>
                <a:latin typeface="Courier New"/>
                <a:ea typeface="Courier New"/>
                <a:cs typeface="Courier New"/>
                <a:sym typeface="Courier New"/>
              </a:rPr>
              <a:t> {</a:t>
            </a:r>
            <a:endParaRPr b="0" i="0" sz="950" u="none" cap="none" strike="noStrike">
              <a:solidFill>
                <a:srgbClr val="D4D4D4"/>
              </a:solidFill>
              <a:latin typeface="Courier New"/>
              <a:ea typeface="Courier New"/>
              <a:cs typeface="Courier New"/>
              <a:sym typeface="Courier New"/>
            </a:endParaRPr>
          </a:p>
          <a:p>
            <a:pPr indent="45720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4FC1FF"/>
                </a:solidFill>
                <a:latin typeface="Courier New"/>
                <a:ea typeface="Courier New"/>
                <a:cs typeface="Courier New"/>
                <a:sym typeface="Courier New"/>
              </a:rPr>
              <a:t> resp</a:t>
            </a:r>
            <a:r>
              <a:rPr b="0" i="0" lang="es" sz="950" u="none" cap="none" strike="noStrike">
                <a:solidFill>
                  <a:srgbClr val="D4D4D4"/>
                </a:solidFill>
                <a:latin typeface="Courier New"/>
                <a:ea typeface="Courier New"/>
                <a:cs typeface="Courier New"/>
                <a:sym typeface="Courier New"/>
              </a:rPr>
              <a:t> = </a:t>
            </a:r>
            <a:r>
              <a:rPr b="0" i="0" lang="es" sz="950" u="none" cap="none" strike="noStrike">
                <a:solidFill>
                  <a:srgbClr val="C586C0"/>
                </a:solidFill>
                <a:latin typeface="Courier New"/>
                <a:ea typeface="Courier New"/>
                <a:cs typeface="Courier New"/>
                <a:sym typeface="Courier New"/>
              </a:rPr>
              <a:t>await</a:t>
            </a:r>
            <a:r>
              <a:rPr b="0" i="0" lang="es" sz="950" u="none" cap="none" strike="noStrike">
                <a:solidFill>
                  <a:srgbClr val="D4D4D4"/>
                </a:solidFill>
                <a:latin typeface="Courier New"/>
                <a:ea typeface="Courier New"/>
                <a:cs typeface="Courier New"/>
                <a:sym typeface="Courier New"/>
              </a:rPr>
              <a:t> </a:t>
            </a:r>
            <a:r>
              <a:rPr b="0" i="0" lang="es" sz="950" u="none" cap="none" strike="noStrike">
                <a:solidFill>
                  <a:srgbClr val="DCDCAA"/>
                </a:solidFill>
                <a:latin typeface="Courier New"/>
                <a:ea typeface="Courier New"/>
                <a:cs typeface="Courier New"/>
                <a:sym typeface="Courier New"/>
              </a:rPr>
              <a:t>fetch</a:t>
            </a:r>
            <a:r>
              <a:rPr b="0" i="0" lang="es" sz="950" u="none" cap="none" strike="noStrike">
                <a:solidFill>
                  <a:srgbClr val="D4D4D4"/>
                </a:solidFill>
                <a:latin typeface="Courier New"/>
                <a:ea typeface="Courier New"/>
                <a:cs typeface="Courier New"/>
                <a:sym typeface="Courier New"/>
              </a:rPr>
              <a:t>(</a:t>
            </a:r>
            <a:r>
              <a:rPr b="0" i="0" lang="es" sz="850" u="none" cap="none" strike="noStrike">
                <a:solidFill>
                  <a:srgbClr val="CE9178"/>
                </a:solidFill>
                <a:latin typeface="Courier New"/>
                <a:ea typeface="Courier New"/>
                <a:cs typeface="Courier New"/>
                <a:sym typeface="Courier New"/>
              </a:rPr>
              <a:t>URL</a:t>
            </a:r>
            <a:r>
              <a:rPr b="0" i="0" lang="es" sz="950" u="none" cap="none" strike="noStrike">
                <a:solidFill>
                  <a:srgbClr val="D4D4D4"/>
                </a:solidFill>
                <a:latin typeface="Courier New"/>
                <a:ea typeface="Courier New"/>
                <a:cs typeface="Courier New"/>
                <a:sym typeface="Courier New"/>
              </a:rPr>
              <a:t>)</a:t>
            </a:r>
            <a:endParaRPr b="0" i="0" sz="9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latin typeface="Courier New"/>
                <a:ea typeface="Courier New"/>
                <a:cs typeface="Courier New"/>
                <a:sym typeface="Courier New"/>
              </a:rPr>
              <a:t>      </a:t>
            </a:r>
            <a:r>
              <a:rPr b="0" i="0" lang="es" sz="950" u="none" cap="none" strike="noStrike">
                <a:solidFill>
                  <a:srgbClr val="569CD6"/>
                </a:solidFill>
                <a:latin typeface="Courier New"/>
                <a:ea typeface="Courier New"/>
                <a:cs typeface="Courier New"/>
                <a:sym typeface="Courier New"/>
              </a:rPr>
              <a:t>const</a:t>
            </a:r>
            <a:r>
              <a:rPr b="0" i="0" lang="es" sz="950" u="none" cap="none" strike="noStrike">
                <a:solidFill>
                  <a:srgbClr val="D4D4D4"/>
                </a:solidFill>
                <a:latin typeface="Courier New"/>
                <a:ea typeface="Courier New"/>
                <a:cs typeface="Courier New"/>
                <a:sym typeface="Courier New"/>
              </a:rPr>
              <a:t> </a:t>
            </a:r>
            <a:r>
              <a:rPr b="0" i="0" lang="es" sz="950" u="none" cap="none" strike="noStrike">
                <a:solidFill>
                  <a:srgbClr val="4FC1FF"/>
                </a:solidFill>
                <a:latin typeface="Courier New"/>
                <a:ea typeface="Courier New"/>
                <a:cs typeface="Courier New"/>
                <a:sym typeface="Courier New"/>
              </a:rPr>
              <a:t>data</a:t>
            </a:r>
            <a:r>
              <a:rPr b="0" i="0" lang="es" sz="950" u="none" cap="none" strike="noStrike">
                <a:solidFill>
                  <a:srgbClr val="D4D4D4"/>
                </a:solidFill>
                <a:latin typeface="Courier New"/>
                <a:ea typeface="Courier New"/>
                <a:cs typeface="Courier New"/>
                <a:sym typeface="Courier New"/>
              </a:rPr>
              <a:t> = </a:t>
            </a:r>
            <a:r>
              <a:rPr b="0" i="0" lang="es" sz="950" u="none" cap="none" strike="noStrike">
                <a:solidFill>
                  <a:srgbClr val="C586C0"/>
                </a:solidFill>
                <a:latin typeface="Courier New"/>
                <a:ea typeface="Courier New"/>
                <a:cs typeface="Courier New"/>
                <a:sym typeface="Courier New"/>
              </a:rPr>
              <a:t>await</a:t>
            </a:r>
            <a:r>
              <a:rPr b="0" i="0" lang="es" sz="950" u="none" cap="none" strike="noStrike">
                <a:solidFill>
                  <a:srgbClr val="D4D4D4"/>
                </a:solidFill>
                <a:latin typeface="Courier New"/>
                <a:ea typeface="Courier New"/>
                <a:cs typeface="Courier New"/>
                <a:sym typeface="Courier New"/>
              </a:rPr>
              <a:t> </a:t>
            </a:r>
            <a:r>
              <a:rPr b="0" i="0" lang="es" sz="950" u="none" cap="none" strike="noStrike">
                <a:solidFill>
                  <a:srgbClr val="4FC1FF"/>
                </a:solidFill>
                <a:latin typeface="Courier New"/>
                <a:ea typeface="Courier New"/>
                <a:cs typeface="Courier New"/>
                <a:sym typeface="Courier New"/>
              </a:rPr>
              <a:t>resp</a:t>
            </a:r>
            <a:r>
              <a:rPr b="0" i="0" lang="es" sz="950" u="none" cap="none" strike="noStrike">
                <a:solidFill>
                  <a:srgbClr val="D4D4D4"/>
                </a:solidFill>
                <a:latin typeface="Courier New"/>
                <a:ea typeface="Courier New"/>
                <a:cs typeface="Courier New"/>
                <a:sym typeface="Courier New"/>
              </a:rPr>
              <a:t>.</a:t>
            </a:r>
            <a:r>
              <a:rPr b="0" i="0" lang="es" sz="950" u="none" cap="none" strike="noStrike">
                <a:solidFill>
                  <a:srgbClr val="DCDCAA"/>
                </a:solidFill>
                <a:latin typeface="Courier New"/>
                <a:ea typeface="Courier New"/>
                <a:cs typeface="Courier New"/>
                <a:sym typeface="Courier New"/>
              </a:rPr>
              <a:t>json</a:t>
            </a:r>
            <a:r>
              <a:rPr b="0" i="0" lang="es" sz="950" u="none" cap="none" strike="noStrike">
                <a:solidFill>
                  <a:srgbClr val="D4D4D4"/>
                </a:solidFill>
                <a:latin typeface="Courier New"/>
                <a:ea typeface="Courier New"/>
                <a:cs typeface="Courier New"/>
                <a:sym typeface="Courier New"/>
              </a:rPr>
              <a:t>()</a:t>
            </a:r>
            <a:endParaRPr b="0" i="0" sz="9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latin typeface="Courier New"/>
                <a:ea typeface="Courier New"/>
                <a:cs typeface="Courier New"/>
                <a:sym typeface="Courier New"/>
              </a:rPr>
              <a:t>   </a:t>
            </a:r>
            <a:endParaRPr b="0" i="0" sz="9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latin typeface="Courier New"/>
                <a:ea typeface="Courier New"/>
                <a:cs typeface="Courier New"/>
                <a:sym typeface="Courier New"/>
              </a:rPr>
              <a:t>      </a:t>
            </a:r>
            <a:r>
              <a:rPr b="0" i="0" lang="es" sz="950" u="none" cap="none" strike="noStrike">
                <a:solidFill>
                  <a:srgbClr val="4FC1FF"/>
                </a:solidFill>
                <a:latin typeface="Courier New"/>
                <a:ea typeface="Courier New"/>
                <a:cs typeface="Courier New"/>
                <a:sym typeface="Courier New"/>
              </a:rPr>
              <a:t>data</a:t>
            </a:r>
            <a:r>
              <a:rPr b="0" i="0" lang="es" sz="950" u="none" cap="none" strike="noStrike">
                <a:solidFill>
                  <a:srgbClr val="D4D4D4"/>
                </a:solidFill>
                <a:latin typeface="Courier New"/>
                <a:ea typeface="Courier New"/>
                <a:cs typeface="Courier New"/>
                <a:sym typeface="Courier New"/>
              </a:rPr>
              <a:t>.</a:t>
            </a:r>
            <a:r>
              <a:rPr b="0" i="0" lang="es" sz="950" u="none" cap="none" strike="noStrike">
                <a:solidFill>
                  <a:srgbClr val="DCDCAA"/>
                </a:solidFill>
                <a:latin typeface="Courier New"/>
                <a:ea typeface="Courier New"/>
                <a:cs typeface="Courier New"/>
                <a:sym typeface="Courier New"/>
              </a:rPr>
              <a:t>forEach</a:t>
            </a:r>
            <a:r>
              <a:rPr b="0" i="0" lang="es" sz="950" u="none" cap="none" strike="noStrike">
                <a:solidFill>
                  <a:srgbClr val="D4D4D4"/>
                </a:solidFill>
                <a:latin typeface="Courier New"/>
                <a:ea typeface="Courier New"/>
                <a:cs typeface="Courier New"/>
                <a:sym typeface="Courier New"/>
              </a:rPr>
              <a:t>((</a:t>
            </a:r>
            <a:r>
              <a:rPr b="0" i="0" lang="es" sz="950" u="none" cap="none" strike="noStrike">
                <a:solidFill>
                  <a:srgbClr val="9CDCFE"/>
                </a:solidFill>
                <a:latin typeface="Courier New"/>
                <a:ea typeface="Courier New"/>
                <a:cs typeface="Courier New"/>
                <a:sym typeface="Courier New"/>
              </a:rPr>
              <a:t>post</a:t>
            </a:r>
            <a:r>
              <a:rPr b="0" i="0" lang="es" sz="950" u="none" cap="none" strike="noStrike">
                <a:solidFill>
                  <a:srgbClr val="D4D4D4"/>
                </a:solidFill>
                <a:latin typeface="Courier New"/>
                <a:ea typeface="Courier New"/>
                <a:cs typeface="Courier New"/>
                <a:sym typeface="Courier New"/>
              </a:rPr>
              <a:t>) </a:t>
            </a:r>
            <a:r>
              <a:rPr b="0" i="0" lang="es" sz="950" u="none" cap="none" strike="noStrike">
                <a:solidFill>
                  <a:srgbClr val="569CD6"/>
                </a:solidFill>
                <a:latin typeface="Courier New"/>
                <a:ea typeface="Courier New"/>
                <a:cs typeface="Courier New"/>
                <a:sym typeface="Courier New"/>
              </a:rPr>
              <a:t>=&gt;</a:t>
            </a:r>
            <a:r>
              <a:rPr b="0" i="0" lang="es" sz="950" u="none" cap="none" strike="noStrike">
                <a:solidFill>
                  <a:srgbClr val="D4D4D4"/>
                </a:solidFill>
                <a:latin typeface="Courier New"/>
                <a:ea typeface="Courier New"/>
                <a:cs typeface="Courier New"/>
                <a:sym typeface="Courier New"/>
              </a:rPr>
              <a:t> {</a:t>
            </a:r>
            <a:endParaRPr b="0" i="0" sz="9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latin typeface="Courier New"/>
                <a:ea typeface="Courier New"/>
                <a:cs typeface="Courier New"/>
                <a:sym typeface="Courier New"/>
              </a:rPr>
              <a:t>          </a:t>
            </a:r>
            <a:r>
              <a:rPr b="0" i="0" lang="es" sz="950" u="none" cap="none" strike="noStrike">
                <a:solidFill>
                  <a:srgbClr val="569CD6"/>
                </a:solidFill>
                <a:latin typeface="Courier New"/>
                <a:ea typeface="Courier New"/>
                <a:cs typeface="Courier New"/>
                <a:sym typeface="Courier New"/>
              </a:rPr>
              <a:t>const</a:t>
            </a:r>
            <a:r>
              <a:rPr b="0" i="0" lang="es" sz="950" u="none" cap="none" strike="noStrike">
                <a:solidFill>
                  <a:srgbClr val="D4D4D4"/>
                </a:solidFill>
                <a:latin typeface="Courier New"/>
                <a:ea typeface="Courier New"/>
                <a:cs typeface="Courier New"/>
                <a:sym typeface="Courier New"/>
              </a:rPr>
              <a:t> </a:t>
            </a:r>
            <a:r>
              <a:rPr b="0" i="0" lang="es" sz="950" u="none" cap="none" strike="noStrike">
                <a:solidFill>
                  <a:srgbClr val="4FC1FF"/>
                </a:solidFill>
                <a:latin typeface="Courier New"/>
                <a:ea typeface="Courier New"/>
                <a:cs typeface="Courier New"/>
                <a:sym typeface="Courier New"/>
              </a:rPr>
              <a:t>contenedor</a:t>
            </a:r>
            <a:r>
              <a:rPr b="0" i="0" lang="es" sz="950" u="none" cap="none" strike="noStrike">
                <a:solidFill>
                  <a:srgbClr val="D4D4D4"/>
                </a:solidFill>
                <a:latin typeface="Courier New"/>
                <a:ea typeface="Courier New"/>
                <a:cs typeface="Courier New"/>
                <a:sym typeface="Courier New"/>
              </a:rPr>
              <a:t> = </a:t>
            </a:r>
            <a:r>
              <a:rPr b="0" i="0" lang="es" sz="950" u="none" cap="none" strike="noStrike">
                <a:solidFill>
                  <a:srgbClr val="9CDCFE"/>
                </a:solidFill>
                <a:latin typeface="Courier New"/>
                <a:ea typeface="Courier New"/>
                <a:cs typeface="Courier New"/>
                <a:sym typeface="Courier New"/>
              </a:rPr>
              <a:t>document</a:t>
            </a:r>
            <a:r>
              <a:rPr b="0" i="0" lang="es" sz="950" u="none" cap="none" strike="noStrike">
                <a:solidFill>
                  <a:srgbClr val="D4D4D4"/>
                </a:solidFill>
                <a:latin typeface="Courier New"/>
                <a:ea typeface="Courier New"/>
                <a:cs typeface="Courier New"/>
                <a:sym typeface="Courier New"/>
              </a:rPr>
              <a:t>.</a:t>
            </a:r>
            <a:r>
              <a:rPr b="0" i="0" lang="es" sz="950" u="none" cap="none" strike="noStrike">
                <a:solidFill>
                  <a:srgbClr val="DCDCAA"/>
                </a:solidFill>
                <a:latin typeface="Courier New"/>
                <a:ea typeface="Courier New"/>
                <a:cs typeface="Courier New"/>
                <a:sym typeface="Courier New"/>
              </a:rPr>
              <a:t>querySelector</a:t>
            </a:r>
            <a:r>
              <a:rPr b="0" i="0" lang="es" sz="950" u="none" cap="none" strike="noStrike">
                <a:solidFill>
                  <a:srgbClr val="D4D4D4"/>
                </a:solidFill>
                <a:latin typeface="Courier New"/>
                <a:ea typeface="Courier New"/>
                <a:cs typeface="Courier New"/>
                <a:sym typeface="Courier New"/>
              </a:rPr>
              <a:t>(</a:t>
            </a:r>
            <a:r>
              <a:rPr b="0" i="0" lang="es" sz="950" u="none" cap="none" strike="noStrike">
                <a:solidFill>
                  <a:srgbClr val="CE9178"/>
                </a:solidFill>
                <a:latin typeface="Courier New"/>
                <a:ea typeface="Courier New"/>
                <a:cs typeface="Courier New"/>
                <a:sym typeface="Courier New"/>
              </a:rPr>
              <a:t>'#contenedor'</a:t>
            </a:r>
            <a:r>
              <a:rPr b="0" i="0" lang="es" sz="950" u="none" cap="none" strike="noStrike">
                <a:solidFill>
                  <a:srgbClr val="D4D4D4"/>
                </a:solidFill>
                <a:latin typeface="Courier New"/>
                <a:ea typeface="Courier New"/>
                <a:cs typeface="Courier New"/>
                <a:sym typeface="Courier New"/>
              </a:rPr>
              <a:t>)</a:t>
            </a:r>
            <a:endParaRPr b="0" i="0" sz="9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latin typeface="Courier New"/>
                <a:ea typeface="Courier New"/>
                <a:cs typeface="Courier New"/>
                <a:sym typeface="Courier New"/>
              </a:rPr>
              <a:t>          </a:t>
            </a:r>
            <a:r>
              <a:rPr b="0" i="0" lang="es" sz="950" u="none" cap="none" strike="noStrike">
                <a:solidFill>
                  <a:srgbClr val="4FC1FF"/>
                </a:solidFill>
                <a:latin typeface="Courier New"/>
                <a:ea typeface="Courier New"/>
                <a:cs typeface="Courier New"/>
                <a:sym typeface="Courier New"/>
              </a:rPr>
              <a:t>li</a:t>
            </a:r>
            <a:r>
              <a:rPr b="0" i="0" lang="es" sz="950" u="none" cap="none" strike="noStrike">
                <a:solidFill>
                  <a:srgbClr val="D4D4D4"/>
                </a:solidFill>
                <a:latin typeface="Courier New"/>
                <a:ea typeface="Courier New"/>
                <a:cs typeface="Courier New"/>
                <a:sym typeface="Courier New"/>
              </a:rPr>
              <a:t>.</a:t>
            </a:r>
            <a:r>
              <a:rPr b="0" i="0" lang="es" sz="950" u="none" cap="none" strike="noStrike">
                <a:solidFill>
                  <a:srgbClr val="9CDCFE"/>
                </a:solidFill>
                <a:latin typeface="Courier New"/>
                <a:ea typeface="Courier New"/>
                <a:cs typeface="Courier New"/>
                <a:sym typeface="Courier New"/>
              </a:rPr>
              <a:t>innerHTML</a:t>
            </a:r>
            <a:r>
              <a:rPr b="0" i="0" lang="es" sz="950" u="none" cap="none" strike="noStrike">
                <a:solidFill>
                  <a:srgbClr val="D4D4D4"/>
                </a:solidFill>
                <a:latin typeface="Courier New"/>
                <a:ea typeface="Courier New"/>
                <a:cs typeface="Courier New"/>
                <a:sym typeface="Courier New"/>
              </a:rPr>
              <a:t> = </a:t>
            </a:r>
            <a:r>
              <a:rPr b="0" i="0" lang="es" sz="950" u="none" cap="none" strike="noStrike">
                <a:solidFill>
                  <a:srgbClr val="CE9178"/>
                </a:solidFill>
                <a:latin typeface="Courier New"/>
                <a:ea typeface="Courier New"/>
                <a:cs typeface="Courier New"/>
                <a:sym typeface="Courier New"/>
              </a:rPr>
              <a:t>`</a:t>
            </a:r>
            <a:endParaRPr b="0" i="0" sz="950" u="none" cap="none" strike="noStrike">
              <a:solidFill>
                <a:srgbClr val="CE9178"/>
              </a:solidFill>
              <a:latin typeface="Courier New"/>
              <a:ea typeface="Courier New"/>
              <a:cs typeface="Courier New"/>
              <a:sym typeface="Courier New"/>
            </a:endParaRPr>
          </a:p>
          <a:p>
            <a:pPr indent="457200" lvl="0" marL="457200" marR="0" rtl="0" algn="l">
              <a:lnSpc>
                <a:spcPct val="135714"/>
              </a:lnSpc>
              <a:spcBef>
                <a:spcPts val="0"/>
              </a:spcBef>
              <a:spcAft>
                <a:spcPts val="0"/>
              </a:spcAft>
              <a:buClr>
                <a:srgbClr val="000000"/>
              </a:buClr>
              <a:buSzPts val="950"/>
              <a:buFont typeface="Arial"/>
              <a:buNone/>
            </a:pPr>
            <a:r>
              <a:rPr b="0" i="0" lang="es" sz="950" u="none" cap="none" strike="noStrike">
                <a:solidFill>
                  <a:srgbClr val="CE9178"/>
                </a:solidFill>
                <a:latin typeface="Courier New"/>
                <a:ea typeface="Courier New"/>
                <a:cs typeface="Courier New"/>
                <a:sym typeface="Courier New"/>
              </a:rPr>
              <a:t>                &lt;h4&gt;</a:t>
            </a:r>
            <a:r>
              <a:rPr b="0" i="0" lang="es" sz="950" u="none" cap="none" strike="noStrike">
                <a:solidFill>
                  <a:srgbClr val="569CD6"/>
                </a:solidFill>
                <a:latin typeface="Courier New"/>
                <a:ea typeface="Courier New"/>
                <a:cs typeface="Courier New"/>
                <a:sym typeface="Courier New"/>
              </a:rPr>
              <a:t>${</a:t>
            </a:r>
            <a:r>
              <a:rPr b="0" i="0" lang="es" sz="950" u="none" cap="none" strike="noStrike">
                <a:solidFill>
                  <a:srgbClr val="9CDCFE"/>
                </a:solidFill>
                <a:latin typeface="Courier New"/>
                <a:ea typeface="Courier New"/>
                <a:cs typeface="Courier New"/>
                <a:sym typeface="Courier New"/>
              </a:rPr>
              <a:t>post</a:t>
            </a:r>
            <a:r>
              <a:rPr b="0" i="0" lang="es" sz="950" u="none" cap="none" strike="noStrike">
                <a:solidFill>
                  <a:srgbClr val="D4D4D4"/>
                </a:solidFill>
                <a:latin typeface="Courier New"/>
                <a:ea typeface="Courier New"/>
                <a:cs typeface="Courier New"/>
                <a:sym typeface="Courier New"/>
              </a:rPr>
              <a:t>.</a:t>
            </a:r>
            <a:r>
              <a:rPr b="0" i="0" lang="es" sz="950" u="none" cap="none" strike="noStrike">
                <a:solidFill>
                  <a:srgbClr val="9CDCFE"/>
                </a:solidFill>
                <a:latin typeface="Courier New"/>
                <a:ea typeface="Courier New"/>
                <a:cs typeface="Courier New"/>
                <a:sym typeface="Courier New"/>
              </a:rPr>
              <a:t>title</a:t>
            </a:r>
            <a:r>
              <a:rPr b="0" i="0" lang="es" sz="950" u="none" cap="none" strike="noStrike">
                <a:solidFill>
                  <a:srgbClr val="569CD6"/>
                </a:solidFill>
                <a:latin typeface="Courier New"/>
                <a:ea typeface="Courier New"/>
                <a:cs typeface="Courier New"/>
                <a:sym typeface="Courier New"/>
              </a:rPr>
              <a:t>}</a:t>
            </a:r>
            <a:r>
              <a:rPr b="0" i="0" lang="es" sz="950" u="none" cap="none" strike="noStrike">
                <a:solidFill>
                  <a:srgbClr val="CE9178"/>
                </a:solidFill>
                <a:latin typeface="Courier New"/>
                <a:ea typeface="Courier New"/>
                <a:cs typeface="Courier New"/>
                <a:sym typeface="Courier New"/>
              </a:rPr>
              <a:t>&lt;/h4&gt;</a:t>
            </a:r>
            <a:endParaRPr b="0" i="0" sz="950" u="none" cap="none" strike="noStrike">
              <a:solidFill>
                <a:srgbClr val="CE9178"/>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CE9178"/>
                </a:solidFill>
                <a:latin typeface="Courier New"/>
                <a:ea typeface="Courier New"/>
                <a:cs typeface="Courier New"/>
                <a:sym typeface="Courier New"/>
              </a:rPr>
              <a:t>          	   		      &lt;p&gt;</a:t>
            </a:r>
            <a:r>
              <a:rPr b="0" i="0" lang="es" sz="950" u="none" cap="none" strike="noStrike">
                <a:solidFill>
                  <a:srgbClr val="569CD6"/>
                </a:solidFill>
                <a:latin typeface="Courier New"/>
                <a:ea typeface="Courier New"/>
                <a:cs typeface="Courier New"/>
                <a:sym typeface="Courier New"/>
              </a:rPr>
              <a:t>${</a:t>
            </a:r>
            <a:r>
              <a:rPr b="0" i="0" lang="es" sz="950" u="none" cap="none" strike="noStrike">
                <a:solidFill>
                  <a:srgbClr val="9CDCFE"/>
                </a:solidFill>
                <a:latin typeface="Courier New"/>
                <a:ea typeface="Courier New"/>
                <a:cs typeface="Courier New"/>
                <a:sym typeface="Courier New"/>
              </a:rPr>
              <a:t>post</a:t>
            </a:r>
            <a:r>
              <a:rPr b="0" i="0" lang="es" sz="950" u="none" cap="none" strike="noStrike">
                <a:solidFill>
                  <a:srgbClr val="D4D4D4"/>
                </a:solidFill>
                <a:latin typeface="Courier New"/>
                <a:ea typeface="Courier New"/>
                <a:cs typeface="Courier New"/>
                <a:sym typeface="Courier New"/>
              </a:rPr>
              <a:t>.</a:t>
            </a:r>
            <a:r>
              <a:rPr b="0" i="0" lang="es" sz="950" u="none" cap="none" strike="noStrike">
                <a:solidFill>
                  <a:srgbClr val="9CDCFE"/>
                </a:solidFill>
                <a:latin typeface="Courier New"/>
                <a:ea typeface="Courier New"/>
                <a:cs typeface="Courier New"/>
                <a:sym typeface="Courier New"/>
              </a:rPr>
              <a:t>body</a:t>
            </a:r>
            <a:r>
              <a:rPr b="0" i="0" lang="es" sz="950" u="none" cap="none" strike="noStrike">
                <a:solidFill>
                  <a:srgbClr val="569CD6"/>
                </a:solidFill>
                <a:latin typeface="Courier New"/>
                <a:ea typeface="Courier New"/>
                <a:cs typeface="Courier New"/>
                <a:sym typeface="Courier New"/>
              </a:rPr>
              <a:t>}</a:t>
            </a:r>
            <a:r>
              <a:rPr b="0" i="0" lang="es" sz="950" u="none" cap="none" strike="noStrike">
                <a:solidFill>
                  <a:srgbClr val="CE9178"/>
                </a:solidFill>
                <a:latin typeface="Courier New"/>
                <a:ea typeface="Courier New"/>
                <a:cs typeface="Courier New"/>
                <a:sym typeface="Courier New"/>
              </a:rPr>
              <a:t>&lt;/p&gt;`</a:t>
            </a:r>
            <a:endParaRPr b="0" i="0" sz="950" u="none" cap="none" strike="noStrike">
              <a:solidFill>
                <a:srgbClr val="CE9178"/>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latin typeface="Courier New"/>
                <a:ea typeface="Courier New"/>
                <a:cs typeface="Courier New"/>
                <a:sym typeface="Courier New"/>
              </a:rPr>
              <a:t>          </a:t>
            </a:r>
            <a:r>
              <a:rPr b="0" i="0" lang="es" sz="950" u="none" cap="none" strike="noStrike">
                <a:solidFill>
                  <a:srgbClr val="4FC1FF"/>
                </a:solidFill>
                <a:latin typeface="Courier New"/>
                <a:ea typeface="Courier New"/>
                <a:cs typeface="Courier New"/>
                <a:sym typeface="Courier New"/>
              </a:rPr>
              <a:t>lista</a:t>
            </a:r>
            <a:r>
              <a:rPr b="0" i="0" lang="es" sz="950" u="none" cap="none" strike="noStrike">
                <a:solidFill>
                  <a:srgbClr val="D4D4D4"/>
                </a:solidFill>
                <a:latin typeface="Courier New"/>
                <a:ea typeface="Courier New"/>
                <a:cs typeface="Courier New"/>
                <a:sym typeface="Courier New"/>
              </a:rPr>
              <a:t>.</a:t>
            </a:r>
            <a:r>
              <a:rPr b="0" i="0" lang="es" sz="950" u="none" cap="none" strike="noStrike">
                <a:solidFill>
                  <a:srgbClr val="DCDCAA"/>
                </a:solidFill>
                <a:latin typeface="Courier New"/>
                <a:ea typeface="Courier New"/>
                <a:cs typeface="Courier New"/>
                <a:sym typeface="Courier New"/>
              </a:rPr>
              <a:t>append</a:t>
            </a:r>
            <a:r>
              <a:rPr b="0" i="0" lang="es" sz="950" u="none" cap="none" strike="noStrike">
                <a:solidFill>
                  <a:srgbClr val="D4D4D4"/>
                </a:solidFill>
                <a:latin typeface="Courier New"/>
                <a:ea typeface="Courier New"/>
                <a:cs typeface="Courier New"/>
                <a:sym typeface="Courier New"/>
              </a:rPr>
              <a:t>(</a:t>
            </a:r>
            <a:r>
              <a:rPr b="0" i="0" lang="es" sz="950" u="none" cap="none" strike="noStrike">
                <a:solidFill>
                  <a:srgbClr val="4FC1FF"/>
                </a:solidFill>
                <a:latin typeface="Courier New"/>
                <a:ea typeface="Courier New"/>
                <a:cs typeface="Courier New"/>
                <a:sym typeface="Courier New"/>
              </a:rPr>
              <a:t>li</a:t>
            </a:r>
            <a:r>
              <a:rPr b="0" i="0" lang="es" sz="950" u="none" cap="none" strike="noStrike">
                <a:solidFill>
                  <a:srgbClr val="D4D4D4"/>
                </a:solidFill>
                <a:latin typeface="Courier New"/>
                <a:ea typeface="Courier New"/>
                <a:cs typeface="Courier New"/>
                <a:sym typeface="Courier New"/>
              </a:rPr>
              <a:t>)</a:t>
            </a:r>
            <a:endParaRPr b="0" i="0" sz="9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latin typeface="Courier New"/>
                <a:ea typeface="Courier New"/>
                <a:cs typeface="Courier New"/>
                <a:sym typeface="Courier New"/>
              </a:rPr>
              <a:t>      })</a:t>
            </a:r>
            <a:endParaRPr b="0" i="0" sz="9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4D4D4"/>
                </a:solidFill>
                <a:latin typeface="Courier New"/>
                <a:ea typeface="Courier New"/>
                <a:cs typeface="Courier New"/>
                <a:sym typeface="Courier New"/>
              </a:rPr>
              <a:t>}</a:t>
            </a:r>
            <a:endParaRPr b="0" i="0" sz="9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t/>
            </a:r>
            <a:endParaRPr b="0" i="0" sz="9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s" sz="950" u="none" cap="none" strike="noStrike">
                <a:solidFill>
                  <a:srgbClr val="DCDCAA"/>
                </a:solidFill>
                <a:latin typeface="Courier New"/>
                <a:ea typeface="Courier New"/>
                <a:cs typeface="Courier New"/>
                <a:sym typeface="Courier New"/>
              </a:rPr>
              <a:t>pedirPosts</a:t>
            </a:r>
            <a:r>
              <a:rPr b="0" i="0" lang="es" sz="950" u="none" cap="none" strike="noStrike">
                <a:solidFill>
                  <a:srgbClr val="D4D4D4"/>
                </a:solidFill>
                <a:latin typeface="Courier New"/>
                <a:ea typeface="Courier New"/>
                <a:cs typeface="Courier New"/>
                <a:sym typeface="Courier New"/>
              </a:rPr>
              <a:t>()</a:t>
            </a:r>
            <a:endParaRPr b="0" i="0" sz="950" u="none" cap="none" strike="noStrike">
              <a:solidFill>
                <a:srgbClr val="569CD6"/>
              </a:solidFill>
              <a:latin typeface="Courier New"/>
              <a:ea typeface="Courier New"/>
              <a:cs typeface="Courier New"/>
              <a:sym typeface="Courier New"/>
            </a:endParaRPr>
          </a:p>
        </p:txBody>
      </p:sp>
      <p:sp>
        <p:nvSpPr>
          <p:cNvPr id="473" name="Google Shape;473;p89"/>
          <p:cNvSpPr txBox="1"/>
          <p:nvPr/>
        </p:nvSpPr>
        <p:spPr>
          <a:xfrm>
            <a:off x="430250" y="1903300"/>
            <a:ext cx="3167700" cy="268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highlight>
                  <a:srgbClr val="FFFFFF"/>
                </a:highlight>
                <a:latin typeface="DM Sans"/>
                <a:ea typeface="DM Sans"/>
                <a:cs typeface="DM Sans"/>
                <a:sym typeface="DM Sans"/>
              </a:rPr>
              <a:t>El resultado es una sintaxis que se asemeja a la escritura sincrónica tradicional.</a:t>
            </a:r>
            <a:endParaRPr b="0" i="0" sz="1350" u="none" cap="none" strike="noStrike">
              <a:solidFill>
                <a:schemeClr val="dk1"/>
              </a:solidFill>
              <a:highlight>
                <a:srgbClr val="FFFFFF"/>
              </a:highlight>
              <a:latin typeface="DM Sans"/>
              <a:ea typeface="DM Sans"/>
              <a:cs typeface="DM Sans"/>
              <a:sym typeface="DM Sans"/>
            </a:endParaRPr>
          </a:p>
          <a:p>
            <a:pPr indent="0" lvl="0" marL="0" marR="0" rtl="0" algn="l">
              <a:lnSpc>
                <a:spcPct val="115000"/>
              </a:lnSpc>
              <a:spcBef>
                <a:spcPts val="100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Obtenemos el mismo resultado que antes, pero con una sintaxis más clara 👌 </a:t>
            </a:r>
            <a:r>
              <a:rPr b="0" i="0" lang="es" sz="1350" u="none" cap="none" strike="noStrike">
                <a:solidFill>
                  <a:schemeClr val="dk1"/>
                </a:solidFill>
                <a:highlight>
                  <a:srgbClr val="EAFF6A"/>
                </a:highlight>
                <a:latin typeface="DM Sans"/>
                <a:ea typeface="DM Sans"/>
                <a:cs typeface="DM Sans"/>
                <a:sym typeface="DM Sans"/>
              </a:rPr>
              <a:t>Async-Await </a:t>
            </a:r>
            <a:r>
              <a:rPr b="0" i="0" lang="es" sz="1350" u="none" cap="none" strike="noStrike">
                <a:solidFill>
                  <a:schemeClr val="dk1"/>
                </a:solidFill>
                <a:latin typeface="DM Sans"/>
                <a:ea typeface="DM Sans"/>
                <a:cs typeface="DM Sans"/>
                <a:sym typeface="DM Sans"/>
              </a:rPr>
              <a:t>funcionan de la mano.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100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Async-Await es una herramienta requerida para controlar todo manejo asincrónico.</a:t>
            </a:r>
            <a:endParaRPr b="0" i="0" sz="1350" u="none" cap="none" strike="noStrike">
              <a:solidFill>
                <a:schemeClr val="dk1"/>
              </a:solidFill>
              <a:highlight>
                <a:srgbClr val="FFFFFF"/>
              </a:highlight>
              <a:latin typeface="DM Sans"/>
              <a:ea typeface="DM Sans"/>
              <a:cs typeface="DM Sans"/>
              <a:sym typeface="DM Sans"/>
            </a:endParaRPr>
          </a:p>
        </p:txBody>
      </p:sp>
      <p:sp>
        <p:nvSpPr>
          <p:cNvPr id="474" name="Google Shape;474;p89"/>
          <p:cNvSpPr txBox="1"/>
          <p:nvPr/>
        </p:nvSpPr>
        <p:spPr>
          <a:xfrm>
            <a:off x="430250" y="515400"/>
            <a:ext cx="3453600" cy="82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Async - Await</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90"/>
          <p:cNvSpPr txBox="1"/>
          <p:nvPr/>
        </p:nvSpPr>
        <p:spPr>
          <a:xfrm>
            <a:off x="4036250" y="100"/>
            <a:ext cx="5107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rgbClr val="569CD6"/>
                </a:solidFill>
                <a:latin typeface="Courier New"/>
                <a:ea typeface="Courier New"/>
                <a:cs typeface="Courier New"/>
                <a:sym typeface="Courier New"/>
              </a:rPr>
              <a:t>const </a:t>
            </a:r>
            <a:r>
              <a:rPr b="0" i="0" lang="es" sz="850" u="none" cap="none" strike="noStrike">
                <a:solidFill>
                  <a:srgbClr val="CE9178"/>
                </a:solidFill>
                <a:latin typeface="Courier New"/>
                <a:ea typeface="Courier New"/>
                <a:cs typeface="Courier New"/>
                <a:sym typeface="Courier New"/>
              </a:rPr>
              <a:t>URL</a:t>
            </a:r>
            <a:r>
              <a:rPr b="0" i="0" lang="es" sz="950" u="none" cap="none" strike="noStrike">
                <a:solidFill>
                  <a:srgbClr val="569CD6"/>
                </a:solidFill>
                <a:latin typeface="Courier New"/>
                <a:ea typeface="Courier New"/>
                <a:cs typeface="Courier New"/>
                <a:sym typeface="Courier New"/>
              </a:rPr>
              <a:t> = </a:t>
            </a:r>
            <a:r>
              <a:rPr b="0" i="0" lang="es" sz="950" u="none" cap="none" strike="noStrike">
                <a:solidFill>
                  <a:srgbClr val="CE9178"/>
                </a:solidFill>
                <a:latin typeface="Courier New"/>
                <a:ea typeface="Courier New"/>
                <a:cs typeface="Courier New"/>
                <a:sym typeface="Courier New"/>
              </a:rPr>
              <a:t>'./bbdd/productos.json'</a:t>
            </a:r>
            <a:endParaRPr b="0" i="0" sz="1050" u="none" cap="none" strike="noStrike">
              <a:solidFill>
                <a:srgbClr val="569CD6"/>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t/>
            </a:r>
            <a:endParaRPr b="0" i="0" sz="950" u="none" cap="none" strike="noStrike">
              <a:solidFill>
                <a:srgbClr val="569CD6"/>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rgbClr val="569CD6"/>
                </a:solidFill>
                <a:latin typeface="Courier New"/>
                <a:ea typeface="Courier New"/>
                <a:cs typeface="Courier New"/>
                <a:sym typeface="Courier New"/>
              </a:rPr>
              <a:t>const</a:t>
            </a:r>
            <a:r>
              <a:rPr b="0" i="0" lang="es" sz="950" u="none" cap="none" strike="noStrike">
                <a:solidFill>
                  <a:srgbClr val="D4D4D4"/>
                </a:solidFill>
                <a:latin typeface="Courier New"/>
                <a:ea typeface="Courier New"/>
                <a:cs typeface="Courier New"/>
                <a:sym typeface="Courier New"/>
              </a:rPr>
              <a:t> </a:t>
            </a:r>
            <a:r>
              <a:rPr b="0" i="0" lang="es" sz="950" u="none" cap="none" strike="noStrike">
                <a:solidFill>
                  <a:srgbClr val="DCDCAA"/>
                </a:solidFill>
                <a:latin typeface="Courier New"/>
                <a:ea typeface="Courier New"/>
                <a:cs typeface="Courier New"/>
                <a:sym typeface="Courier New"/>
              </a:rPr>
              <a:t>pedirPosts</a:t>
            </a:r>
            <a:r>
              <a:rPr b="0" i="0" lang="es" sz="950" u="none" cap="none" strike="noStrike">
                <a:solidFill>
                  <a:srgbClr val="D4D4D4"/>
                </a:solidFill>
                <a:latin typeface="Courier New"/>
                <a:ea typeface="Courier New"/>
                <a:cs typeface="Courier New"/>
                <a:sym typeface="Courier New"/>
              </a:rPr>
              <a:t> = </a:t>
            </a:r>
            <a:r>
              <a:rPr b="0" i="0" lang="es" sz="950" u="none" cap="none" strike="noStrike">
                <a:solidFill>
                  <a:srgbClr val="569CD6"/>
                </a:solidFill>
                <a:latin typeface="Courier New"/>
                <a:ea typeface="Courier New"/>
                <a:cs typeface="Courier New"/>
                <a:sym typeface="Courier New"/>
              </a:rPr>
              <a:t>async</a:t>
            </a:r>
            <a:r>
              <a:rPr b="0" i="0" lang="es" sz="950" u="none" cap="none" strike="noStrike">
                <a:solidFill>
                  <a:srgbClr val="D4D4D4"/>
                </a:solidFill>
                <a:latin typeface="Courier New"/>
                <a:ea typeface="Courier New"/>
                <a:cs typeface="Courier New"/>
                <a:sym typeface="Courier New"/>
              </a:rPr>
              <a:t> () </a:t>
            </a:r>
            <a:r>
              <a:rPr b="0" i="0" lang="es" sz="950" u="none" cap="none" strike="noStrike">
                <a:solidFill>
                  <a:srgbClr val="569CD6"/>
                </a:solidFill>
                <a:latin typeface="Courier New"/>
                <a:ea typeface="Courier New"/>
                <a:cs typeface="Courier New"/>
                <a:sym typeface="Courier New"/>
              </a:rPr>
              <a:t>=&gt;</a:t>
            </a:r>
            <a:r>
              <a:rPr b="0" i="0" lang="es" sz="950" u="none" cap="none" strike="noStrike">
                <a:solidFill>
                  <a:srgbClr val="D4D4D4"/>
                </a:solidFill>
                <a:latin typeface="Courier New"/>
                <a:ea typeface="Courier New"/>
                <a:cs typeface="Courier New"/>
                <a:sym typeface="Courier New"/>
              </a:rPr>
              <a:t> {</a:t>
            </a:r>
            <a:endParaRPr b="0" i="0" sz="950" u="none" cap="none" strike="noStrike">
              <a:solidFill>
                <a:srgbClr val="D4D4D4"/>
              </a:solidFill>
              <a:latin typeface="Courier New"/>
              <a:ea typeface="Courier New"/>
              <a:cs typeface="Courier New"/>
              <a:sym typeface="Courier New"/>
            </a:endParaRPr>
          </a:p>
          <a:p>
            <a:pPr indent="457200" lvl="0" marL="0" marR="0" rtl="0" algn="l">
              <a:lnSpc>
                <a:spcPct val="135714"/>
              </a:lnSpc>
              <a:spcBef>
                <a:spcPts val="0"/>
              </a:spcBef>
              <a:spcAft>
                <a:spcPts val="0"/>
              </a:spcAft>
              <a:buClr>
                <a:schemeClr val="dk1"/>
              </a:buClr>
              <a:buSzPts val="1100"/>
              <a:buFont typeface="Arial"/>
              <a:buNone/>
            </a:pPr>
            <a:r>
              <a:rPr b="0" i="0" lang="es" sz="950" u="none" cap="none" strike="noStrike">
                <a:solidFill>
                  <a:srgbClr val="4FC1FF"/>
                </a:solidFill>
                <a:latin typeface="Courier New"/>
                <a:ea typeface="Courier New"/>
                <a:cs typeface="Courier New"/>
                <a:sym typeface="Courier New"/>
              </a:rPr>
              <a:t> resp</a:t>
            </a:r>
            <a:r>
              <a:rPr b="0" i="0" lang="es" sz="950" u="none" cap="none" strike="noStrike">
                <a:solidFill>
                  <a:srgbClr val="D4D4D4"/>
                </a:solidFill>
                <a:latin typeface="Courier New"/>
                <a:ea typeface="Courier New"/>
                <a:cs typeface="Courier New"/>
                <a:sym typeface="Courier New"/>
              </a:rPr>
              <a:t> = </a:t>
            </a:r>
            <a:r>
              <a:rPr b="0" i="0" lang="es" sz="950" u="none" cap="none" strike="noStrike">
                <a:solidFill>
                  <a:srgbClr val="C586C0"/>
                </a:solidFill>
                <a:latin typeface="Courier New"/>
                <a:ea typeface="Courier New"/>
                <a:cs typeface="Courier New"/>
                <a:sym typeface="Courier New"/>
              </a:rPr>
              <a:t>await</a:t>
            </a:r>
            <a:r>
              <a:rPr b="0" i="0" lang="es" sz="950" u="none" cap="none" strike="noStrike">
                <a:solidFill>
                  <a:srgbClr val="D4D4D4"/>
                </a:solidFill>
                <a:latin typeface="Courier New"/>
                <a:ea typeface="Courier New"/>
                <a:cs typeface="Courier New"/>
                <a:sym typeface="Courier New"/>
              </a:rPr>
              <a:t> </a:t>
            </a:r>
            <a:r>
              <a:rPr b="0" i="0" lang="es" sz="950" u="none" cap="none" strike="noStrike">
                <a:solidFill>
                  <a:srgbClr val="DCDCAA"/>
                </a:solidFill>
                <a:latin typeface="Courier New"/>
                <a:ea typeface="Courier New"/>
                <a:cs typeface="Courier New"/>
                <a:sym typeface="Courier New"/>
              </a:rPr>
              <a:t>fetch</a:t>
            </a:r>
            <a:r>
              <a:rPr b="0" i="0" lang="es" sz="950" u="none" cap="none" strike="noStrike">
                <a:solidFill>
                  <a:srgbClr val="D4D4D4"/>
                </a:solidFill>
                <a:latin typeface="Courier New"/>
                <a:ea typeface="Courier New"/>
                <a:cs typeface="Courier New"/>
                <a:sym typeface="Courier New"/>
              </a:rPr>
              <a:t>(</a:t>
            </a:r>
            <a:r>
              <a:rPr b="0" i="0" lang="es" sz="850" u="none" cap="none" strike="noStrike">
                <a:solidFill>
                  <a:srgbClr val="CE9178"/>
                </a:solidFill>
                <a:latin typeface="Courier New"/>
                <a:ea typeface="Courier New"/>
                <a:cs typeface="Courier New"/>
                <a:sym typeface="Courier New"/>
              </a:rPr>
              <a:t>URL</a:t>
            </a:r>
            <a:r>
              <a:rPr b="0" i="0" lang="es" sz="950" u="none" cap="none" strike="noStrike">
                <a:solidFill>
                  <a:srgbClr val="D4D4D4"/>
                </a:solidFill>
                <a:latin typeface="Courier New"/>
                <a:ea typeface="Courier New"/>
                <a:cs typeface="Courier New"/>
                <a:sym typeface="Courier New"/>
              </a:rPr>
              <a:t>)</a:t>
            </a:r>
            <a:endParaRPr b="0" i="0" sz="9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rgbClr val="D4D4D4"/>
                </a:solidFill>
                <a:latin typeface="Courier New"/>
                <a:ea typeface="Courier New"/>
                <a:cs typeface="Courier New"/>
                <a:sym typeface="Courier New"/>
              </a:rPr>
              <a:t>      </a:t>
            </a:r>
            <a:r>
              <a:rPr b="0" i="0" lang="es" sz="950" u="none" cap="none" strike="noStrike">
                <a:solidFill>
                  <a:srgbClr val="569CD6"/>
                </a:solidFill>
                <a:latin typeface="Courier New"/>
                <a:ea typeface="Courier New"/>
                <a:cs typeface="Courier New"/>
                <a:sym typeface="Courier New"/>
              </a:rPr>
              <a:t>const</a:t>
            </a:r>
            <a:r>
              <a:rPr b="0" i="0" lang="es" sz="950" u="none" cap="none" strike="noStrike">
                <a:solidFill>
                  <a:srgbClr val="D4D4D4"/>
                </a:solidFill>
                <a:latin typeface="Courier New"/>
                <a:ea typeface="Courier New"/>
                <a:cs typeface="Courier New"/>
                <a:sym typeface="Courier New"/>
              </a:rPr>
              <a:t> </a:t>
            </a:r>
            <a:r>
              <a:rPr b="0" i="0" lang="es" sz="950" u="none" cap="none" strike="noStrike">
                <a:solidFill>
                  <a:srgbClr val="4FC1FF"/>
                </a:solidFill>
                <a:latin typeface="Courier New"/>
                <a:ea typeface="Courier New"/>
                <a:cs typeface="Courier New"/>
                <a:sym typeface="Courier New"/>
              </a:rPr>
              <a:t>data</a:t>
            </a:r>
            <a:r>
              <a:rPr b="0" i="0" lang="es" sz="950" u="none" cap="none" strike="noStrike">
                <a:solidFill>
                  <a:srgbClr val="D4D4D4"/>
                </a:solidFill>
                <a:latin typeface="Courier New"/>
                <a:ea typeface="Courier New"/>
                <a:cs typeface="Courier New"/>
                <a:sym typeface="Courier New"/>
              </a:rPr>
              <a:t> = </a:t>
            </a:r>
            <a:r>
              <a:rPr b="0" i="0" lang="es" sz="950" u="none" cap="none" strike="noStrike">
                <a:solidFill>
                  <a:srgbClr val="C586C0"/>
                </a:solidFill>
                <a:latin typeface="Courier New"/>
                <a:ea typeface="Courier New"/>
                <a:cs typeface="Courier New"/>
                <a:sym typeface="Courier New"/>
              </a:rPr>
              <a:t>await</a:t>
            </a:r>
            <a:r>
              <a:rPr b="0" i="0" lang="es" sz="950" u="none" cap="none" strike="noStrike">
                <a:solidFill>
                  <a:srgbClr val="D4D4D4"/>
                </a:solidFill>
                <a:latin typeface="Courier New"/>
                <a:ea typeface="Courier New"/>
                <a:cs typeface="Courier New"/>
                <a:sym typeface="Courier New"/>
              </a:rPr>
              <a:t> </a:t>
            </a:r>
            <a:r>
              <a:rPr b="0" i="0" lang="es" sz="950" u="none" cap="none" strike="noStrike">
                <a:solidFill>
                  <a:srgbClr val="4FC1FF"/>
                </a:solidFill>
                <a:latin typeface="Courier New"/>
                <a:ea typeface="Courier New"/>
                <a:cs typeface="Courier New"/>
                <a:sym typeface="Courier New"/>
              </a:rPr>
              <a:t>resp</a:t>
            </a:r>
            <a:r>
              <a:rPr b="0" i="0" lang="es" sz="950" u="none" cap="none" strike="noStrike">
                <a:solidFill>
                  <a:srgbClr val="D4D4D4"/>
                </a:solidFill>
                <a:latin typeface="Courier New"/>
                <a:ea typeface="Courier New"/>
                <a:cs typeface="Courier New"/>
                <a:sym typeface="Courier New"/>
              </a:rPr>
              <a:t>.</a:t>
            </a:r>
            <a:r>
              <a:rPr b="0" i="0" lang="es" sz="950" u="none" cap="none" strike="noStrike">
                <a:solidFill>
                  <a:srgbClr val="DCDCAA"/>
                </a:solidFill>
                <a:latin typeface="Courier New"/>
                <a:ea typeface="Courier New"/>
                <a:cs typeface="Courier New"/>
                <a:sym typeface="Courier New"/>
              </a:rPr>
              <a:t>json</a:t>
            </a:r>
            <a:r>
              <a:rPr b="0" i="0" lang="es" sz="950" u="none" cap="none" strike="noStrike">
                <a:solidFill>
                  <a:srgbClr val="D4D4D4"/>
                </a:solidFill>
                <a:latin typeface="Courier New"/>
                <a:ea typeface="Courier New"/>
                <a:cs typeface="Courier New"/>
                <a:sym typeface="Courier New"/>
              </a:rPr>
              <a:t>()</a:t>
            </a:r>
            <a:endParaRPr b="0" i="0" sz="9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rgbClr val="D4D4D4"/>
                </a:solidFill>
                <a:latin typeface="Courier New"/>
                <a:ea typeface="Courier New"/>
                <a:cs typeface="Courier New"/>
                <a:sym typeface="Courier New"/>
              </a:rPr>
              <a:t>   </a:t>
            </a:r>
            <a:endParaRPr b="0" i="0" sz="9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rgbClr val="D4D4D4"/>
                </a:solidFill>
                <a:latin typeface="Courier New"/>
                <a:ea typeface="Courier New"/>
                <a:cs typeface="Courier New"/>
                <a:sym typeface="Courier New"/>
              </a:rPr>
              <a:t>      </a:t>
            </a:r>
            <a:r>
              <a:rPr b="0" i="0" lang="es" sz="950" u="none" cap="none" strike="noStrike">
                <a:solidFill>
                  <a:srgbClr val="4FC1FF"/>
                </a:solidFill>
                <a:latin typeface="Courier New"/>
                <a:ea typeface="Courier New"/>
                <a:cs typeface="Courier New"/>
                <a:sym typeface="Courier New"/>
              </a:rPr>
              <a:t>data</a:t>
            </a:r>
            <a:r>
              <a:rPr b="0" i="0" lang="es" sz="950" u="none" cap="none" strike="noStrike">
                <a:solidFill>
                  <a:srgbClr val="D4D4D4"/>
                </a:solidFill>
                <a:latin typeface="Courier New"/>
                <a:ea typeface="Courier New"/>
                <a:cs typeface="Courier New"/>
                <a:sym typeface="Courier New"/>
              </a:rPr>
              <a:t>.</a:t>
            </a:r>
            <a:r>
              <a:rPr b="0" i="0" lang="es" sz="950" u="none" cap="none" strike="noStrike">
                <a:solidFill>
                  <a:srgbClr val="DCDCAA"/>
                </a:solidFill>
                <a:latin typeface="Courier New"/>
                <a:ea typeface="Courier New"/>
                <a:cs typeface="Courier New"/>
                <a:sym typeface="Courier New"/>
              </a:rPr>
              <a:t>forEach</a:t>
            </a:r>
            <a:r>
              <a:rPr b="0" i="0" lang="es" sz="950" u="none" cap="none" strike="noStrike">
                <a:solidFill>
                  <a:srgbClr val="D4D4D4"/>
                </a:solidFill>
                <a:latin typeface="Courier New"/>
                <a:ea typeface="Courier New"/>
                <a:cs typeface="Courier New"/>
                <a:sym typeface="Courier New"/>
              </a:rPr>
              <a:t>((</a:t>
            </a:r>
            <a:r>
              <a:rPr b="0" i="0" lang="es" sz="950" u="none" cap="none" strike="noStrike">
                <a:solidFill>
                  <a:srgbClr val="9CDCFE"/>
                </a:solidFill>
                <a:latin typeface="Courier New"/>
                <a:ea typeface="Courier New"/>
                <a:cs typeface="Courier New"/>
                <a:sym typeface="Courier New"/>
              </a:rPr>
              <a:t>post</a:t>
            </a:r>
            <a:r>
              <a:rPr b="0" i="0" lang="es" sz="950" u="none" cap="none" strike="noStrike">
                <a:solidFill>
                  <a:srgbClr val="D4D4D4"/>
                </a:solidFill>
                <a:latin typeface="Courier New"/>
                <a:ea typeface="Courier New"/>
                <a:cs typeface="Courier New"/>
                <a:sym typeface="Courier New"/>
              </a:rPr>
              <a:t>) </a:t>
            </a:r>
            <a:r>
              <a:rPr b="0" i="0" lang="es" sz="950" u="none" cap="none" strike="noStrike">
                <a:solidFill>
                  <a:srgbClr val="569CD6"/>
                </a:solidFill>
                <a:latin typeface="Courier New"/>
                <a:ea typeface="Courier New"/>
                <a:cs typeface="Courier New"/>
                <a:sym typeface="Courier New"/>
              </a:rPr>
              <a:t>=&gt;</a:t>
            </a:r>
            <a:r>
              <a:rPr b="0" i="0" lang="es" sz="950" u="none" cap="none" strike="noStrike">
                <a:solidFill>
                  <a:srgbClr val="D4D4D4"/>
                </a:solidFill>
                <a:latin typeface="Courier New"/>
                <a:ea typeface="Courier New"/>
                <a:cs typeface="Courier New"/>
                <a:sym typeface="Courier New"/>
              </a:rPr>
              <a:t> {</a:t>
            </a:r>
            <a:endParaRPr b="0" i="0" sz="9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rgbClr val="D4D4D4"/>
                </a:solidFill>
                <a:latin typeface="Courier New"/>
                <a:ea typeface="Courier New"/>
                <a:cs typeface="Courier New"/>
                <a:sym typeface="Courier New"/>
              </a:rPr>
              <a:t>          </a:t>
            </a:r>
            <a:r>
              <a:rPr b="0" i="0" lang="es" sz="950" u="none" cap="none" strike="noStrike">
                <a:solidFill>
                  <a:srgbClr val="569CD6"/>
                </a:solidFill>
                <a:latin typeface="Courier New"/>
                <a:ea typeface="Courier New"/>
                <a:cs typeface="Courier New"/>
                <a:sym typeface="Courier New"/>
              </a:rPr>
              <a:t>const</a:t>
            </a:r>
            <a:r>
              <a:rPr b="0" i="0" lang="es" sz="950" u="none" cap="none" strike="noStrike">
                <a:solidFill>
                  <a:srgbClr val="D4D4D4"/>
                </a:solidFill>
                <a:latin typeface="Courier New"/>
                <a:ea typeface="Courier New"/>
                <a:cs typeface="Courier New"/>
                <a:sym typeface="Courier New"/>
              </a:rPr>
              <a:t> </a:t>
            </a:r>
            <a:r>
              <a:rPr b="0" i="0" lang="es" sz="950" u="none" cap="none" strike="noStrike">
                <a:solidFill>
                  <a:srgbClr val="4FC1FF"/>
                </a:solidFill>
                <a:latin typeface="Courier New"/>
                <a:ea typeface="Courier New"/>
                <a:cs typeface="Courier New"/>
                <a:sym typeface="Courier New"/>
              </a:rPr>
              <a:t>contenedor</a:t>
            </a:r>
            <a:r>
              <a:rPr b="0" i="0" lang="es" sz="950" u="none" cap="none" strike="noStrike">
                <a:solidFill>
                  <a:srgbClr val="D4D4D4"/>
                </a:solidFill>
                <a:latin typeface="Courier New"/>
                <a:ea typeface="Courier New"/>
                <a:cs typeface="Courier New"/>
                <a:sym typeface="Courier New"/>
              </a:rPr>
              <a:t> = </a:t>
            </a:r>
            <a:r>
              <a:rPr b="0" i="0" lang="es" sz="950" u="none" cap="none" strike="noStrike">
                <a:solidFill>
                  <a:srgbClr val="9CDCFE"/>
                </a:solidFill>
                <a:latin typeface="Courier New"/>
                <a:ea typeface="Courier New"/>
                <a:cs typeface="Courier New"/>
                <a:sym typeface="Courier New"/>
              </a:rPr>
              <a:t>document</a:t>
            </a:r>
            <a:r>
              <a:rPr b="0" i="0" lang="es" sz="950" u="none" cap="none" strike="noStrike">
                <a:solidFill>
                  <a:srgbClr val="D4D4D4"/>
                </a:solidFill>
                <a:latin typeface="Courier New"/>
                <a:ea typeface="Courier New"/>
                <a:cs typeface="Courier New"/>
                <a:sym typeface="Courier New"/>
              </a:rPr>
              <a:t>.</a:t>
            </a:r>
            <a:r>
              <a:rPr b="0" i="0" lang="es" sz="950" u="none" cap="none" strike="noStrike">
                <a:solidFill>
                  <a:srgbClr val="DCDCAA"/>
                </a:solidFill>
                <a:latin typeface="Courier New"/>
                <a:ea typeface="Courier New"/>
                <a:cs typeface="Courier New"/>
                <a:sym typeface="Courier New"/>
              </a:rPr>
              <a:t>querySelector</a:t>
            </a:r>
            <a:r>
              <a:rPr b="0" i="0" lang="es" sz="950" u="none" cap="none" strike="noStrike">
                <a:solidFill>
                  <a:srgbClr val="D4D4D4"/>
                </a:solidFill>
                <a:latin typeface="Courier New"/>
                <a:ea typeface="Courier New"/>
                <a:cs typeface="Courier New"/>
                <a:sym typeface="Courier New"/>
              </a:rPr>
              <a:t>(</a:t>
            </a:r>
            <a:r>
              <a:rPr b="0" i="0" lang="es" sz="950" u="none" cap="none" strike="noStrike">
                <a:solidFill>
                  <a:srgbClr val="CE9178"/>
                </a:solidFill>
                <a:latin typeface="Courier New"/>
                <a:ea typeface="Courier New"/>
                <a:cs typeface="Courier New"/>
                <a:sym typeface="Courier New"/>
              </a:rPr>
              <a:t>'#contenedor'</a:t>
            </a:r>
            <a:r>
              <a:rPr b="0" i="0" lang="es" sz="950" u="none" cap="none" strike="noStrike">
                <a:solidFill>
                  <a:srgbClr val="D4D4D4"/>
                </a:solidFill>
                <a:latin typeface="Courier New"/>
                <a:ea typeface="Courier New"/>
                <a:cs typeface="Courier New"/>
                <a:sym typeface="Courier New"/>
              </a:rPr>
              <a:t>)</a:t>
            </a:r>
            <a:endParaRPr b="0" i="0" sz="9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rgbClr val="D4D4D4"/>
                </a:solidFill>
                <a:latin typeface="Courier New"/>
                <a:ea typeface="Courier New"/>
                <a:cs typeface="Courier New"/>
                <a:sym typeface="Courier New"/>
              </a:rPr>
              <a:t>          </a:t>
            </a:r>
            <a:r>
              <a:rPr b="0" i="0" lang="es" sz="950" u="none" cap="none" strike="noStrike">
                <a:solidFill>
                  <a:srgbClr val="4FC1FF"/>
                </a:solidFill>
                <a:latin typeface="Courier New"/>
                <a:ea typeface="Courier New"/>
                <a:cs typeface="Courier New"/>
                <a:sym typeface="Courier New"/>
              </a:rPr>
              <a:t>li</a:t>
            </a:r>
            <a:r>
              <a:rPr b="0" i="0" lang="es" sz="950" u="none" cap="none" strike="noStrike">
                <a:solidFill>
                  <a:srgbClr val="D4D4D4"/>
                </a:solidFill>
                <a:latin typeface="Courier New"/>
                <a:ea typeface="Courier New"/>
                <a:cs typeface="Courier New"/>
                <a:sym typeface="Courier New"/>
              </a:rPr>
              <a:t>.</a:t>
            </a:r>
            <a:r>
              <a:rPr b="0" i="0" lang="es" sz="950" u="none" cap="none" strike="noStrike">
                <a:solidFill>
                  <a:srgbClr val="9CDCFE"/>
                </a:solidFill>
                <a:latin typeface="Courier New"/>
                <a:ea typeface="Courier New"/>
                <a:cs typeface="Courier New"/>
                <a:sym typeface="Courier New"/>
              </a:rPr>
              <a:t>innerHTML</a:t>
            </a:r>
            <a:r>
              <a:rPr b="0" i="0" lang="es" sz="950" u="none" cap="none" strike="noStrike">
                <a:solidFill>
                  <a:srgbClr val="D4D4D4"/>
                </a:solidFill>
                <a:latin typeface="Courier New"/>
                <a:ea typeface="Courier New"/>
                <a:cs typeface="Courier New"/>
                <a:sym typeface="Courier New"/>
              </a:rPr>
              <a:t> = </a:t>
            </a:r>
            <a:r>
              <a:rPr b="0" i="0" lang="es" sz="950" u="none" cap="none" strike="noStrike">
                <a:solidFill>
                  <a:srgbClr val="CE9178"/>
                </a:solidFill>
                <a:latin typeface="Courier New"/>
                <a:ea typeface="Courier New"/>
                <a:cs typeface="Courier New"/>
                <a:sym typeface="Courier New"/>
              </a:rPr>
              <a:t>`</a:t>
            </a:r>
            <a:endParaRPr b="0" i="0" sz="950" u="none" cap="none" strike="noStrike">
              <a:solidFill>
                <a:srgbClr val="CE9178"/>
              </a:solidFill>
              <a:latin typeface="Courier New"/>
              <a:ea typeface="Courier New"/>
              <a:cs typeface="Courier New"/>
              <a:sym typeface="Courier New"/>
            </a:endParaRPr>
          </a:p>
          <a:p>
            <a:pPr indent="457200" lvl="0" marL="457200" marR="0" rtl="0" algn="l">
              <a:lnSpc>
                <a:spcPct val="135714"/>
              </a:lnSpc>
              <a:spcBef>
                <a:spcPts val="0"/>
              </a:spcBef>
              <a:spcAft>
                <a:spcPts val="0"/>
              </a:spcAft>
              <a:buClr>
                <a:schemeClr val="dk1"/>
              </a:buClr>
              <a:buSzPts val="1100"/>
              <a:buFont typeface="Arial"/>
              <a:buNone/>
            </a:pPr>
            <a:r>
              <a:rPr b="0" i="0" lang="es" sz="950" u="none" cap="none" strike="noStrike">
                <a:solidFill>
                  <a:srgbClr val="CE9178"/>
                </a:solidFill>
                <a:latin typeface="Courier New"/>
                <a:ea typeface="Courier New"/>
                <a:cs typeface="Courier New"/>
                <a:sym typeface="Courier New"/>
              </a:rPr>
              <a:t>                &lt;h4&gt;</a:t>
            </a:r>
            <a:r>
              <a:rPr b="0" i="0" lang="es" sz="950" u="none" cap="none" strike="noStrike">
                <a:solidFill>
                  <a:srgbClr val="569CD6"/>
                </a:solidFill>
                <a:latin typeface="Courier New"/>
                <a:ea typeface="Courier New"/>
                <a:cs typeface="Courier New"/>
                <a:sym typeface="Courier New"/>
              </a:rPr>
              <a:t>${</a:t>
            </a:r>
            <a:r>
              <a:rPr b="0" i="0" lang="es" sz="950" u="none" cap="none" strike="noStrike">
                <a:solidFill>
                  <a:srgbClr val="9CDCFE"/>
                </a:solidFill>
                <a:latin typeface="Courier New"/>
                <a:ea typeface="Courier New"/>
                <a:cs typeface="Courier New"/>
                <a:sym typeface="Courier New"/>
              </a:rPr>
              <a:t>post</a:t>
            </a:r>
            <a:r>
              <a:rPr b="0" i="0" lang="es" sz="950" u="none" cap="none" strike="noStrike">
                <a:solidFill>
                  <a:srgbClr val="D4D4D4"/>
                </a:solidFill>
                <a:latin typeface="Courier New"/>
                <a:ea typeface="Courier New"/>
                <a:cs typeface="Courier New"/>
                <a:sym typeface="Courier New"/>
              </a:rPr>
              <a:t>.</a:t>
            </a:r>
            <a:r>
              <a:rPr b="0" i="0" lang="es" sz="950" u="none" cap="none" strike="noStrike">
                <a:solidFill>
                  <a:srgbClr val="9CDCFE"/>
                </a:solidFill>
                <a:latin typeface="Courier New"/>
                <a:ea typeface="Courier New"/>
                <a:cs typeface="Courier New"/>
                <a:sym typeface="Courier New"/>
              </a:rPr>
              <a:t>title</a:t>
            </a:r>
            <a:r>
              <a:rPr b="0" i="0" lang="es" sz="950" u="none" cap="none" strike="noStrike">
                <a:solidFill>
                  <a:srgbClr val="569CD6"/>
                </a:solidFill>
                <a:latin typeface="Courier New"/>
                <a:ea typeface="Courier New"/>
                <a:cs typeface="Courier New"/>
                <a:sym typeface="Courier New"/>
              </a:rPr>
              <a:t>}</a:t>
            </a:r>
            <a:r>
              <a:rPr b="0" i="0" lang="es" sz="950" u="none" cap="none" strike="noStrike">
                <a:solidFill>
                  <a:srgbClr val="CE9178"/>
                </a:solidFill>
                <a:latin typeface="Courier New"/>
                <a:ea typeface="Courier New"/>
                <a:cs typeface="Courier New"/>
                <a:sym typeface="Courier New"/>
              </a:rPr>
              <a:t>&lt;/h4&gt;</a:t>
            </a:r>
            <a:endParaRPr b="0" i="0" sz="950" u="none" cap="none" strike="noStrike">
              <a:solidFill>
                <a:srgbClr val="CE9178"/>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rgbClr val="CE9178"/>
                </a:solidFill>
                <a:latin typeface="Courier New"/>
                <a:ea typeface="Courier New"/>
                <a:cs typeface="Courier New"/>
                <a:sym typeface="Courier New"/>
              </a:rPr>
              <a:t>          	   		      &lt;p&gt;</a:t>
            </a:r>
            <a:r>
              <a:rPr b="0" i="0" lang="es" sz="950" u="none" cap="none" strike="noStrike">
                <a:solidFill>
                  <a:srgbClr val="569CD6"/>
                </a:solidFill>
                <a:latin typeface="Courier New"/>
                <a:ea typeface="Courier New"/>
                <a:cs typeface="Courier New"/>
                <a:sym typeface="Courier New"/>
              </a:rPr>
              <a:t>${</a:t>
            </a:r>
            <a:r>
              <a:rPr b="0" i="0" lang="es" sz="950" u="none" cap="none" strike="noStrike">
                <a:solidFill>
                  <a:srgbClr val="9CDCFE"/>
                </a:solidFill>
                <a:latin typeface="Courier New"/>
                <a:ea typeface="Courier New"/>
                <a:cs typeface="Courier New"/>
                <a:sym typeface="Courier New"/>
              </a:rPr>
              <a:t>post</a:t>
            </a:r>
            <a:r>
              <a:rPr b="0" i="0" lang="es" sz="950" u="none" cap="none" strike="noStrike">
                <a:solidFill>
                  <a:srgbClr val="D4D4D4"/>
                </a:solidFill>
                <a:latin typeface="Courier New"/>
                <a:ea typeface="Courier New"/>
                <a:cs typeface="Courier New"/>
                <a:sym typeface="Courier New"/>
              </a:rPr>
              <a:t>.</a:t>
            </a:r>
            <a:r>
              <a:rPr b="0" i="0" lang="es" sz="950" u="none" cap="none" strike="noStrike">
                <a:solidFill>
                  <a:srgbClr val="9CDCFE"/>
                </a:solidFill>
                <a:latin typeface="Courier New"/>
                <a:ea typeface="Courier New"/>
                <a:cs typeface="Courier New"/>
                <a:sym typeface="Courier New"/>
              </a:rPr>
              <a:t>body</a:t>
            </a:r>
            <a:r>
              <a:rPr b="0" i="0" lang="es" sz="950" u="none" cap="none" strike="noStrike">
                <a:solidFill>
                  <a:srgbClr val="569CD6"/>
                </a:solidFill>
                <a:latin typeface="Courier New"/>
                <a:ea typeface="Courier New"/>
                <a:cs typeface="Courier New"/>
                <a:sym typeface="Courier New"/>
              </a:rPr>
              <a:t>}</a:t>
            </a:r>
            <a:r>
              <a:rPr b="0" i="0" lang="es" sz="950" u="none" cap="none" strike="noStrike">
                <a:solidFill>
                  <a:srgbClr val="CE9178"/>
                </a:solidFill>
                <a:latin typeface="Courier New"/>
                <a:ea typeface="Courier New"/>
                <a:cs typeface="Courier New"/>
                <a:sym typeface="Courier New"/>
              </a:rPr>
              <a:t>&lt;/p&gt;`</a:t>
            </a:r>
            <a:endParaRPr b="0" i="0" sz="950" u="none" cap="none" strike="noStrike">
              <a:solidFill>
                <a:srgbClr val="CE9178"/>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rgbClr val="D4D4D4"/>
                </a:solidFill>
                <a:latin typeface="Courier New"/>
                <a:ea typeface="Courier New"/>
                <a:cs typeface="Courier New"/>
                <a:sym typeface="Courier New"/>
              </a:rPr>
              <a:t>          </a:t>
            </a:r>
            <a:r>
              <a:rPr b="0" i="0" lang="es" sz="950" u="none" cap="none" strike="noStrike">
                <a:solidFill>
                  <a:srgbClr val="4FC1FF"/>
                </a:solidFill>
                <a:latin typeface="Courier New"/>
                <a:ea typeface="Courier New"/>
                <a:cs typeface="Courier New"/>
                <a:sym typeface="Courier New"/>
              </a:rPr>
              <a:t>lista</a:t>
            </a:r>
            <a:r>
              <a:rPr b="0" i="0" lang="es" sz="950" u="none" cap="none" strike="noStrike">
                <a:solidFill>
                  <a:srgbClr val="D4D4D4"/>
                </a:solidFill>
                <a:latin typeface="Courier New"/>
                <a:ea typeface="Courier New"/>
                <a:cs typeface="Courier New"/>
                <a:sym typeface="Courier New"/>
              </a:rPr>
              <a:t>.</a:t>
            </a:r>
            <a:r>
              <a:rPr b="0" i="0" lang="es" sz="950" u="none" cap="none" strike="noStrike">
                <a:solidFill>
                  <a:srgbClr val="DCDCAA"/>
                </a:solidFill>
                <a:latin typeface="Courier New"/>
                <a:ea typeface="Courier New"/>
                <a:cs typeface="Courier New"/>
                <a:sym typeface="Courier New"/>
              </a:rPr>
              <a:t>append</a:t>
            </a:r>
            <a:r>
              <a:rPr b="0" i="0" lang="es" sz="950" u="none" cap="none" strike="noStrike">
                <a:solidFill>
                  <a:srgbClr val="D4D4D4"/>
                </a:solidFill>
                <a:latin typeface="Courier New"/>
                <a:ea typeface="Courier New"/>
                <a:cs typeface="Courier New"/>
                <a:sym typeface="Courier New"/>
              </a:rPr>
              <a:t>(</a:t>
            </a:r>
            <a:r>
              <a:rPr b="0" i="0" lang="es" sz="950" u="none" cap="none" strike="noStrike">
                <a:solidFill>
                  <a:srgbClr val="4FC1FF"/>
                </a:solidFill>
                <a:latin typeface="Courier New"/>
                <a:ea typeface="Courier New"/>
                <a:cs typeface="Courier New"/>
                <a:sym typeface="Courier New"/>
              </a:rPr>
              <a:t>li</a:t>
            </a:r>
            <a:r>
              <a:rPr b="0" i="0" lang="es" sz="950" u="none" cap="none" strike="noStrike">
                <a:solidFill>
                  <a:srgbClr val="D4D4D4"/>
                </a:solidFill>
                <a:latin typeface="Courier New"/>
                <a:ea typeface="Courier New"/>
                <a:cs typeface="Courier New"/>
                <a:sym typeface="Courier New"/>
              </a:rPr>
              <a:t>)</a:t>
            </a:r>
            <a:endParaRPr b="0" i="0" sz="9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rgbClr val="D4D4D4"/>
                </a:solidFill>
                <a:latin typeface="Courier New"/>
                <a:ea typeface="Courier New"/>
                <a:cs typeface="Courier New"/>
                <a:sym typeface="Courier New"/>
              </a:rPr>
              <a:t>      })</a:t>
            </a:r>
            <a:endParaRPr b="0" i="0" sz="9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rgbClr val="D4D4D4"/>
                </a:solidFill>
                <a:latin typeface="Courier New"/>
                <a:ea typeface="Courier New"/>
                <a:cs typeface="Courier New"/>
                <a:sym typeface="Courier New"/>
              </a:rPr>
              <a:t>}</a:t>
            </a:r>
            <a:endParaRPr b="0" i="0" sz="9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t/>
            </a:r>
            <a:endParaRPr b="0" i="0" sz="9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rgbClr val="DCDCAA"/>
                </a:solidFill>
                <a:latin typeface="Courier New"/>
                <a:ea typeface="Courier New"/>
                <a:cs typeface="Courier New"/>
                <a:sym typeface="Courier New"/>
              </a:rPr>
              <a:t>pedirPosts</a:t>
            </a:r>
            <a:r>
              <a:rPr b="0" i="0" lang="es" sz="950" u="none" cap="none" strike="noStrike">
                <a:solidFill>
                  <a:srgbClr val="D4D4D4"/>
                </a:solidFill>
                <a:latin typeface="Courier New"/>
                <a:ea typeface="Courier New"/>
                <a:cs typeface="Courier New"/>
                <a:sym typeface="Courier New"/>
              </a:rPr>
              <a:t>()</a:t>
            </a:r>
            <a:endParaRPr b="0" i="0" sz="1150" u="none" cap="none" strike="noStrike">
              <a:solidFill>
                <a:srgbClr val="569CD6"/>
              </a:solidFill>
              <a:latin typeface="Courier New"/>
              <a:ea typeface="Courier New"/>
              <a:cs typeface="Courier New"/>
              <a:sym typeface="Courier New"/>
            </a:endParaRPr>
          </a:p>
        </p:txBody>
      </p:sp>
      <p:sp>
        <p:nvSpPr>
          <p:cNvPr id="480" name="Google Shape;480;p90"/>
          <p:cNvSpPr txBox="1"/>
          <p:nvPr/>
        </p:nvSpPr>
        <p:spPr>
          <a:xfrm>
            <a:off x="614425" y="1753200"/>
            <a:ext cx="2769000" cy="1637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350" u="none" cap="none" strike="noStrike">
                <a:solidFill>
                  <a:schemeClr val="dk1"/>
                </a:solidFill>
                <a:highlight>
                  <a:srgbClr val="FFFFFF"/>
                </a:highlight>
                <a:latin typeface="DM Sans"/>
                <a:ea typeface="DM Sans"/>
                <a:cs typeface="DM Sans"/>
                <a:sym typeface="DM Sans"/>
              </a:rPr>
              <a:t>De igual forma, deberás implementar Async - Await, si utilizas un archivo local del tipo JSON, que provea los datos que utilizarás en tu aplicación web.</a:t>
            </a:r>
            <a:endParaRPr b="0" i="0" sz="1350" u="none" cap="none" strike="noStrike">
              <a:solidFill>
                <a:schemeClr val="dk1"/>
              </a:solidFill>
              <a:highlight>
                <a:srgbClr val="FFFFFF"/>
              </a:highlight>
              <a:latin typeface="DM Sans"/>
              <a:ea typeface="DM Sans"/>
              <a:cs typeface="DM Sans"/>
              <a:sym typeface="DM Sans"/>
            </a:endParaRPr>
          </a:p>
        </p:txBody>
      </p:sp>
      <p:sp>
        <p:nvSpPr>
          <p:cNvPr id="481" name="Google Shape;481;p90"/>
          <p:cNvSpPr txBox="1"/>
          <p:nvPr/>
        </p:nvSpPr>
        <p:spPr>
          <a:xfrm>
            <a:off x="430250" y="515400"/>
            <a:ext cx="3453600" cy="82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Async - Await</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9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92"/>
          <p:cNvSpPr txBox="1"/>
          <p:nvPr/>
        </p:nvSpPr>
        <p:spPr>
          <a:xfrm>
            <a:off x="1461300" y="2216950"/>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compartimos los </a:t>
            </a:r>
            <a:r>
              <a:rPr b="1" lang="es" sz="3500">
                <a:solidFill>
                  <a:schemeClr val="dk1"/>
                </a:solidFill>
                <a:latin typeface="DM Sans"/>
                <a:ea typeface="DM Sans"/>
                <a:cs typeface="DM Sans"/>
                <a:sym typeface="DM Sans"/>
              </a:rPr>
              <a:t>siguientes</a:t>
            </a:r>
            <a:r>
              <a:rPr b="1" lang="es" sz="3500">
                <a:solidFill>
                  <a:schemeClr val="dk1"/>
                </a:solidFill>
                <a:latin typeface="DM Sans"/>
                <a:ea typeface="DM Sans"/>
                <a:cs typeface="DM Sans"/>
                <a:sym typeface="DM Sans"/>
              </a:rPr>
              <a:t> </a:t>
            </a:r>
            <a:r>
              <a:rPr b="1" lang="es" sz="3500">
                <a:solidFill>
                  <a:schemeClr val="dk1"/>
                </a:solidFill>
                <a:highlight>
                  <a:srgbClr val="EAFF6A"/>
                </a:highlight>
                <a:latin typeface="DM Sans"/>
                <a:ea typeface="DM Sans"/>
                <a:cs typeface="DM Sans"/>
                <a:sym typeface="DM Sans"/>
              </a:rPr>
              <a:t>recomendaciones</a:t>
            </a:r>
            <a:endParaRPr b="1" sz="3500">
              <a:solidFill>
                <a:schemeClr val="dk1"/>
              </a:solidFill>
              <a:highlight>
                <a:srgbClr val="EAFF6A"/>
              </a:highlight>
              <a:latin typeface="DM Sans"/>
              <a:ea typeface="DM Sans"/>
              <a:cs typeface="DM Sans"/>
              <a:sym typeface="DM Sans"/>
            </a:endParaRPr>
          </a:p>
        </p:txBody>
      </p:sp>
      <p:grpSp>
        <p:nvGrpSpPr>
          <p:cNvPr id="492" name="Google Shape;492;p92"/>
          <p:cNvGrpSpPr/>
          <p:nvPr/>
        </p:nvGrpSpPr>
        <p:grpSpPr>
          <a:xfrm>
            <a:off x="4202550" y="1322535"/>
            <a:ext cx="738900" cy="738900"/>
            <a:chOff x="4202550" y="994173"/>
            <a:chExt cx="738900" cy="738900"/>
          </a:xfrm>
        </p:grpSpPr>
        <p:sp>
          <p:nvSpPr>
            <p:cNvPr id="493" name="Google Shape;493;p92"/>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494" name="Google Shape;494;p92"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93"/>
          <p:cNvSpPr txBox="1"/>
          <p:nvPr/>
        </p:nvSpPr>
        <p:spPr>
          <a:xfrm>
            <a:off x="457350" y="1244250"/>
            <a:ext cx="3834600" cy="24159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0"/>
              </a:spcBef>
              <a:spcAft>
                <a:spcPts val="0"/>
              </a:spcAft>
              <a:buClr>
                <a:schemeClr val="dk2"/>
              </a:buClr>
              <a:buSzPts val="1350"/>
              <a:buFont typeface="DM Sans"/>
              <a:buChar char="✓"/>
            </a:pPr>
            <a:r>
              <a:rPr b="0" i="0" lang="es" sz="1350" u="sng" cap="none" strike="noStrike">
                <a:solidFill>
                  <a:schemeClr val="hlink"/>
                </a:solidFill>
                <a:latin typeface="DM Sans"/>
                <a:ea typeface="DM Sans"/>
                <a:cs typeface="DM Sans"/>
                <a:sym typeface="DM Sans"/>
                <a:hlinkClick r:id="rId3"/>
              </a:rPr>
              <a:t>Asincronismo </a:t>
            </a:r>
            <a:r>
              <a:rPr b="0" i="0" lang="es" sz="1350" u="none" cap="none" strike="noStrike">
                <a:solidFill>
                  <a:srgbClr val="999999"/>
                </a:solidFill>
                <a:latin typeface="DM Sans"/>
                <a:ea typeface="DM Sans"/>
                <a:cs typeface="DM Sans"/>
                <a:sym typeface="DM Sans"/>
              </a:rPr>
              <a:t>| </a:t>
            </a:r>
            <a:r>
              <a:rPr b="1" i="0" lang="es" sz="1350" u="none" cap="none" strike="noStrike">
                <a:solidFill>
                  <a:srgbClr val="999999"/>
                </a:solidFill>
                <a:latin typeface="DM Sans"/>
                <a:ea typeface="DM Sans"/>
                <a:cs typeface="DM Sans"/>
                <a:sym typeface="DM Sans"/>
              </a:rPr>
              <a:t>Los apuntes de Majo</a:t>
            </a:r>
            <a:endParaRPr b="1" i="0" sz="1350" u="none" cap="none" strike="noStrike">
              <a:solidFill>
                <a:srgbClr val="999999"/>
              </a:solidFill>
              <a:latin typeface="DM Sans"/>
              <a:ea typeface="DM Sans"/>
              <a:cs typeface="DM Sans"/>
              <a:sym typeface="DM Sans"/>
            </a:endParaRPr>
          </a:p>
          <a:p>
            <a:pPr indent="0" lvl="0" marL="0" marR="0" rtl="0" algn="l">
              <a:lnSpc>
                <a:spcPct val="115000"/>
              </a:lnSpc>
              <a:spcBef>
                <a:spcPts val="80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Breve descripción: </a:t>
            </a:r>
            <a:r>
              <a:rPr b="0" i="0" lang="es" sz="1350" u="none" cap="none" strike="noStrike">
                <a:solidFill>
                  <a:schemeClr val="dk1"/>
                </a:solidFill>
                <a:latin typeface="DM Sans"/>
                <a:ea typeface="DM Sans"/>
                <a:cs typeface="DM Sans"/>
                <a:sym typeface="DM Sans"/>
              </a:rPr>
              <a:t>Material infográfico con ejemplos y recomendaciones sobre el uso de asincronismo.</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50000"/>
              </a:lnSpc>
              <a:spcBef>
                <a:spcPts val="0"/>
              </a:spcBef>
              <a:spcAft>
                <a:spcPts val="0"/>
              </a:spcAft>
              <a:buClr>
                <a:schemeClr val="dk2"/>
              </a:buClr>
              <a:buSzPts val="1350"/>
              <a:buFont typeface="DM Sans"/>
              <a:buChar char="✓"/>
            </a:pPr>
            <a:r>
              <a:rPr b="0" i="0" lang="es" sz="1350" u="sng" cap="none" strike="noStrike">
                <a:solidFill>
                  <a:schemeClr val="hlink"/>
                </a:solidFill>
                <a:latin typeface="DM Sans"/>
                <a:ea typeface="DM Sans"/>
                <a:cs typeface="DM Sans"/>
                <a:sym typeface="DM Sans"/>
                <a:hlinkClick r:id="rId4"/>
              </a:rPr>
              <a:t>¿Qué es AJAX?</a:t>
            </a:r>
            <a:r>
              <a:rPr b="0" i="0" lang="es" sz="1350" u="none" cap="none" strike="noStrike">
                <a:solidFill>
                  <a:srgbClr val="999999"/>
                </a:solidFill>
                <a:latin typeface="DM Sans"/>
                <a:ea typeface="DM Sans"/>
                <a:cs typeface="DM Sans"/>
                <a:sym typeface="DM Sans"/>
              </a:rPr>
              <a:t> | </a:t>
            </a:r>
            <a:r>
              <a:rPr b="1" i="0" lang="es" sz="1350" u="none" cap="none" strike="noStrike">
                <a:solidFill>
                  <a:srgbClr val="999999"/>
                </a:solidFill>
                <a:latin typeface="DM Sans"/>
                <a:ea typeface="DM Sans"/>
                <a:cs typeface="DM Sans"/>
                <a:sym typeface="DM Sans"/>
              </a:rPr>
              <a:t>MDN</a:t>
            </a:r>
            <a:endParaRPr b="1" i="0" sz="1350" u="none" cap="none" strike="noStrike">
              <a:solidFill>
                <a:srgbClr val="999999"/>
              </a:solidFill>
              <a:latin typeface="DM Sans"/>
              <a:ea typeface="DM Sans"/>
              <a:cs typeface="DM Sans"/>
              <a:sym typeface="DM Sans"/>
            </a:endParaRPr>
          </a:p>
          <a:p>
            <a:pPr indent="0" lvl="0" marL="0" marR="0" rtl="0" algn="l">
              <a:lnSpc>
                <a:spcPct val="115000"/>
              </a:lnSpc>
              <a:spcBef>
                <a:spcPts val="80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Breve descripción: </a:t>
            </a:r>
            <a:r>
              <a:rPr b="0" i="0" lang="es" sz="1350" u="none" cap="none" strike="noStrike">
                <a:solidFill>
                  <a:schemeClr val="dk1"/>
                </a:solidFill>
                <a:latin typeface="DM Sans"/>
                <a:ea typeface="DM Sans"/>
                <a:cs typeface="DM Sans"/>
                <a:sym typeface="DM Sans"/>
              </a:rPr>
              <a:t>Documentación oficial sobre el uso profesional de AJAX.</a:t>
            </a:r>
            <a:endParaRPr b="1" i="0" sz="1350" u="none" cap="none" strike="noStrike">
              <a:solidFill>
                <a:srgbClr val="999999"/>
              </a:solidFill>
              <a:latin typeface="DM Sans"/>
              <a:ea typeface="DM Sans"/>
              <a:cs typeface="DM Sans"/>
              <a:sym typeface="DM Sans"/>
            </a:endParaRPr>
          </a:p>
        </p:txBody>
      </p:sp>
      <p:sp>
        <p:nvSpPr>
          <p:cNvPr id="500" name="Google Shape;500;p93"/>
          <p:cNvSpPr txBox="1"/>
          <p:nvPr/>
        </p:nvSpPr>
        <p:spPr>
          <a:xfrm>
            <a:off x="4675750" y="1244250"/>
            <a:ext cx="3992700" cy="1284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0"/>
              </a:spcBef>
              <a:spcAft>
                <a:spcPts val="0"/>
              </a:spcAft>
              <a:buClr>
                <a:schemeClr val="dk2"/>
              </a:buClr>
              <a:buSzPts val="1350"/>
              <a:buFont typeface="DM Sans"/>
              <a:buChar char="✓"/>
            </a:pPr>
            <a:r>
              <a:rPr b="0" i="0" lang="es" sz="1350" u="sng" cap="none" strike="noStrike">
                <a:solidFill>
                  <a:schemeClr val="hlink"/>
                </a:solidFill>
                <a:latin typeface="DM Sans"/>
                <a:ea typeface="DM Sans"/>
                <a:cs typeface="DM Sans"/>
                <a:sym typeface="DM Sans"/>
                <a:hlinkClick r:id="rId5"/>
              </a:rPr>
              <a:t>Herramienta REST API</a:t>
            </a:r>
            <a:r>
              <a:rPr b="0" i="0" lang="es" sz="1350" u="none" cap="none" strike="noStrike">
                <a:solidFill>
                  <a:srgbClr val="999999"/>
                </a:solidFill>
                <a:latin typeface="DM Sans"/>
                <a:ea typeface="DM Sans"/>
                <a:cs typeface="DM Sans"/>
                <a:sym typeface="DM Sans"/>
              </a:rPr>
              <a:t> | </a:t>
            </a:r>
            <a:r>
              <a:rPr b="1" i="0" lang="es" sz="1350" u="none" cap="none" strike="noStrike">
                <a:solidFill>
                  <a:srgbClr val="999999"/>
                </a:solidFill>
                <a:latin typeface="DM Sans"/>
                <a:ea typeface="DM Sans"/>
                <a:cs typeface="DM Sans"/>
                <a:sym typeface="DM Sans"/>
              </a:rPr>
              <a:t>JSONplaceholder</a:t>
            </a:r>
            <a:endParaRPr b="1" i="0" sz="1350" u="none" cap="none" strike="noStrike">
              <a:solidFill>
                <a:srgbClr val="999999"/>
              </a:solidFill>
              <a:latin typeface="DM Sans"/>
              <a:ea typeface="DM Sans"/>
              <a:cs typeface="DM Sans"/>
              <a:sym typeface="DM Sans"/>
            </a:endParaRPr>
          </a:p>
          <a:p>
            <a:pPr indent="0" lvl="0" marL="0" marR="0" rtl="0" algn="l">
              <a:lnSpc>
                <a:spcPct val="115000"/>
              </a:lnSpc>
              <a:spcBef>
                <a:spcPts val="80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Breve descripción: </a:t>
            </a:r>
            <a:r>
              <a:rPr b="0" i="0" lang="es" sz="1350" u="none" cap="none" strike="noStrike">
                <a:solidFill>
                  <a:schemeClr val="dk1"/>
                </a:solidFill>
                <a:latin typeface="DM Sans"/>
                <a:ea typeface="DM Sans"/>
                <a:cs typeface="DM Sans"/>
                <a:sym typeface="DM Sans"/>
              </a:rPr>
              <a:t>Documentación oficial sobre el uso profesional de API REST.</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1" i="0" sz="1350" u="none" cap="none" strike="noStrike">
              <a:solidFill>
                <a:srgbClr val="999999"/>
              </a:solidFill>
              <a:latin typeface="DM Sans"/>
              <a:ea typeface="DM Sans"/>
              <a:cs typeface="DM Sans"/>
              <a:sym typeface="DM Sans"/>
            </a:endParaRPr>
          </a:p>
        </p:txBody>
      </p:sp>
      <p:sp>
        <p:nvSpPr>
          <p:cNvPr id="501" name="Google Shape;501;p93"/>
          <p:cNvSpPr/>
          <p:nvPr/>
        </p:nvSpPr>
        <p:spPr>
          <a:xfrm>
            <a:off x="457358" y="468285"/>
            <a:ext cx="431100" cy="431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502" name="Google Shape;502;p93" title="ícono de material ampliado"/>
          <p:cNvPicPr preferRelativeResize="0"/>
          <p:nvPr/>
        </p:nvPicPr>
        <p:blipFill>
          <a:blip r:embed="rId6">
            <a:alphaModFix/>
          </a:blip>
          <a:stretch>
            <a:fillRect/>
          </a:stretch>
        </p:blipFill>
        <p:spPr>
          <a:xfrm>
            <a:off x="541448" y="552384"/>
            <a:ext cx="262880" cy="262880"/>
          </a:xfrm>
          <a:prstGeom prst="rect">
            <a:avLst/>
          </a:prstGeom>
          <a:noFill/>
          <a:ln>
            <a:noFill/>
          </a:ln>
        </p:spPr>
      </p:pic>
      <p:sp>
        <p:nvSpPr>
          <p:cNvPr id="503" name="Google Shape;503;p9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00000"/>
                </a:solidFill>
                <a:latin typeface="DM Sans"/>
                <a:ea typeface="DM Sans"/>
                <a:cs typeface="DM Sans"/>
                <a:sym typeface="DM Sans"/>
              </a:rPr>
              <a:t>MATERIAL AMPLIADO</a:t>
            </a:r>
            <a:endParaRPr>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94"/>
          <p:cNvSpPr txBox="1"/>
          <p:nvPr/>
        </p:nvSpPr>
        <p:spPr>
          <a:xfrm>
            <a:off x="508200" y="468275"/>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Manual de práctica 🧩</a:t>
            </a:r>
            <a:endParaRPr b="1" sz="4000">
              <a:solidFill>
                <a:srgbClr val="EAFF6A"/>
              </a:solidFill>
              <a:latin typeface="DM Sans"/>
              <a:ea typeface="DM Sans"/>
              <a:cs typeface="DM Sans"/>
              <a:sym typeface="DM Sans"/>
            </a:endParaRPr>
          </a:p>
        </p:txBody>
      </p:sp>
      <p:sp>
        <p:nvSpPr>
          <p:cNvPr id="509" name="Google Shape;509;p94"/>
          <p:cNvSpPr txBox="1"/>
          <p:nvPr/>
        </p:nvSpPr>
        <p:spPr>
          <a:xfrm>
            <a:off x="508200" y="1529025"/>
            <a:ext cx="81276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Recuerda que cuentas con el </a:t>
            </a:r>
            <a:r>
              <a:rPr b="1" lang="es" sz="2000">
                <a:solidFill>
                  <a:schemeClr val="accent6"/>
                </a:solidFill>
                <a:latin typeface="DM Sans"/>
                <a:ea typeface="DM Sans"/>
                <a:cs typeface="DM Sans"/>
                <a:sym typeface="DM Sans"/>
              </a:rPr>
              <a:t>manual de práctica</a:t>
            </a:r>
            <a:r>
              <a:rPr b="1" lang="es" sz="2000">
                <a:solidFill>
                  <a:schemeClr val="lt1"/>
                </a:solidFill>
                <a:latin typeface="DM Sans"/>
                <a:ea typeface="DM Sans"/>
                <a:cs typeface="DM Sans"/>
                <a:sym typeface="DM Sans"/>
              </a:rPr>
              <a:t>.</a:t>
            </a:r>
            <a:endParaRPr b="1" sz="2000">
              <a:solidFill>
                <a:schemeClr val="lt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t/>
            </a:r>
            <a:endParaRPr b="1" sz="2000">
              <a:solidFill>
                <a:schemeClr val="lt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Consta de diferentes actividades resueltas en formato video que recibirás junto con toda la información necesaria para resolverlas por tu cuenta. </a:t>
            </a:r>
            <a:endParaRPr b="1" sz="2000">
              <a:solidFill>
                <a:schemeClr val="lt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t/>
            </a:r>
            <a:endParaRPr b="1" sz="2000">
              <a:solidFill>
                <a:schemeClr val="lt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Para visualizarlo </a:t>
            </a:r>
            <a:r>
              <a:rPr b="1" lang="es" sz="2000" u="sng">
                <a:solidFill>
                  <a:schemeClr val="hlink"/>
                </a:solidFill>
                <a:latin typeface="DM Sans"/>
                <a:ea typeface="DM Sans"/>
                <a:cs typeface="DM Sans"/>
                <a:sym typeface="DM Sans"/>
                <a:hlinkClick r:id="rId3"/>
              </a:rPr>
              <a:t>ingresa </a:t>
            </a:r>
            <a:r>
              <a:rPr b="1" lang="es" sz="2000" u="sng">
                <a:solidFill>
                  <a:schemeClr val="hlink"/>
                </a:solidFill>
                <a:latin typeface="DM Sans"/>
                <a:ea typeface="DM Sans"/>
                <a:cs typeface="DM Sans"/>
                <a:sym typeface="DM Sans"/>
                <a:hlinkClick r:id="rId4"/>
              </a:rPr>
              <a:t>aquí</a:t>
            </a:r>
            <a:r>
              <a:rPr b="1" lang="es" sz="2000">
                <a:solidFill>
                  <a:schemeClr val="lt1"/>
                </a:solidFill>
                <a:latin typeface="DM Sans"/>
                <a:ea typeface="DM Sans"/>
                <a:cs typeface="DM Sans"/>
                <a:sym typeface="DM Sans"/>
              </a:rPr>
              <a:t> </a:t>
            </a:r>
            <a:endParaRPr b="1" sz="2000">
              <a:solidFill>
                <a:schemeClr val="lt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95"/>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62"/>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0" name="Google Shape;190;p62"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191" name="Google Shape;191;p62"/>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192" name="Google Shape;192;p62"/>
          <p:cNvSpPr/>
          <p:nvPr/>
        </p:nvSpPr>
        <p:spPr>
          <a:xfrm>
            <a:off x="4500863" y="1246744"/>
            <a:ext cx="1394400" cy="3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Peticiones </a:t>
            </a:r>
            <a:endParaRPr b="0" i="0" sz="1100" u="none" cap="none" strike="noStrike">
              <a:solidFill>
                <a:srgbClr val="222222"/>
              </a:solidFill>
              <a:latin typeface="Helvetica Neue"/>
              <a:ea typeface="Helvetica Neue"/>
              <a:cs typeface="Helvetica Neue"/>
              <a:sym typeface="Helvetica Neue"/>
            </a:endParaRPr>
          </a:p>
        </p:txBody>
      </p:sp>
      <p:sp>
        <p:nvSpPr>
          <p:cNvPr id="193" name="Google Shape;193;p62"/>
          <p:cNvSpPr/>
          <p:nvPr/>
        </p:nvSpPr>
        <p:spPr>
          <a:xfrm>
            <a:off x="4500755" y="701377"/>
            <a:ext cx="1394400" cy="3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Definición</a:t>
            </a:r>
            <a:endParaRPr b="0" i="0" sz="1100" u="none" cap="none" strike="noStrike">
              <a:solidFill>
                <a:srgbClr val="222222"/>
              </a:solidFill>
              <a:latin typeface="Helvetica Neue"/>
              <a:ea typeface="Helvetica Neue"/>
              <a:cs typeface="Helvetica Neue"/>
              <a:sym typeface="Helvetica Neue"/>
            </a:endParaRPr>
          </a:p>
        </p:txBody>
      </p:sp>
      <p:cxnSp>
        <p:nvCxnSpPr>
          <p:cNvPr id="194" name="Google Shape;194;p62"/>
          <p:cNvCxnSpPr>
            <a:endCxn id="193" idx="1"/>
          </p:cNvCxnSpPr>
          <p:nvPr/>
        </p:nvCxnSpPr>
        <p:spPr>
          <a:xfrm flipH="1" rot="10800000">
            <a:off x="3478055" y="858577"/>
            <a:ext cx="1022700" cy="5454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95" name="Google Shape;195;p62"/>
          <p:cNvCxnSpPr>
            <a:endCxn id="192" idx="1"/>
          </p:cNvCxnSpPr>
          <p:nvPr/>
        </p:nvCxnSpPr>
        <p:spPr>
          <a:xfrm>
            <a:off x="2687363" y="1400944"/>
            <a:ext cx="1813500" cy="3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96" name="Google Shape;196;p62"/>
          <p:cNvSpPr/>
          <p:nvPr/>
        </p:nvSpPr>
        <p:spPr>
          <a:xfrm>
            <a:off x="6460157" y="1189127"/>
            <a:ext cx="1394400" cy="314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Estados</a:t>
            </a:r>
            <a:endParaRPr b="0" i="0" sz="1100" u="none" cap="none" strike="noStrike">
              <a:solidFill>
                <a:srgbClr val="222222"/>
              </a:solidFill>
              <a:latin typeface="Helvetica Neue"/>
              <a:ea typeface="Helvetica Neue"/>
              <a:cs typeface="Helvetica Neue"/>
              <a:sym typeface="Helvetica Neue"/>
            </a:endParaRPr>
          </a:p>
        </p:txBody>
      </p:sp>
      <p:cxnSp>
        <p:nvCxnSpPr>
          <p:cNvPr id="197" name="Google Shape;197;p62"/>
          <p:cNvCxnSpPr>
            <a:stCxn id="192" idx="3"/>
            <a:endCxn id="196" idx="1"/>
          </p:cNvCxnSpPr>
          <p:nvPr/>
        </p:nvCxnSpPr>
        <p:spPr>
          <a:xfrm flipH="1" rot="10800000">
            <a:off x="5895263" y="1346344"/>
            <a:ext cx="564900" cy="57600"/>
          </a:xfrm>
          <a:prstGeom prst="bentConnector3">
            <a:avLst>
              <a:gd fmla="val 50001" name="adj1"/>
            </a:avLst>
          </a:prstGeom>
          <a:noFill/>
          <a:ln cap="flat" cmpd="sng" w="9525">
            <a:solidFill>
              <a:srgbClr val="CCCCCC"/>
            </a:solidFill>
            <a:prstDash val="solid"/>
            <a:round/>
            <a:headEnd len="sm" w="sm" type="none"/>
            <a:tailEnd len="med" w="med" type="oval"/>
          </a:ln>
        </p:spPr>
      </p:cxnSp>
      <p:cxnSp>
        <p:nvCxnSpPr>
          <p:cNvPr id="198" name="Google Shape;198;p62"/>
          <p:cNvCxnSpPr/>
          <p:nvPr/>
        </p:nvCxnSpPr>
        <p:spPr>
          <a:xfrm rot="10800000">
            <a:off x="2643561" y="1403968"/>
            <a:ext cx="0" cy="1508400"/>
          </a:xfrm>
          <a:prstGeom prst="straightConnector1">
            <a:avLst/>
          </a:prstGeom>
          <a:noFill/>
          <a:ln cap="flat" cmpd="sng" w="9525">
            <a:solidFill>
              <a:srgbClr val="CCCCCC"/>
            </a:solidFill>
            <a:prstDash val="solid"/>
            <a:round/>
            <a:headEnd len="med" w="med" type="oval"/>
            <a:tailEnd len="med" w="med" type="oval"/>
          </a:ln>
        </p:spPr>
      </p:cxnSp>
      <p:sp>
        <p:nvSpPr>
          <p:cNvPr id="199" name="Google Shape;199;p62"/>
          <p:cNvSpPr/>
          <p:nvPr/>
        </p:nvSpPr>
        <p:spPr>
          <a:xfrm>
            <a:off x="1970236" y="3099718"/>
            <a:ext cx="1394400" cy="545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FETCH</a:t>
            </a:r>
            <a:endParaRPr b="0" i="0" sz="1100" u="none" cap="none" strike="noStrike">
              <a:solidFill>
                <a:srgbClr val="FFFFFF"/>
              </a:solidFill>
              <a:latin typeface="Helvetica Neue"/>
              <a:ea typeface="Helvetica Neue"/>
              <a:cs typeface="Helvetica Neue"/>
              <a:sym typeface="Helvetica Neue"/>
            </a:endParaRPr>
          </a:p>
        </p:txBody>
      </p:sp>
      <p:sp>
        <p:nvSpPr>
          <p:cNvPr id="200" name="Google Shape;200;p62"/>
          <p:cNvSpPr/>
          <p:nvPr/>
        </p:nvSpPr>
        <p:spPr>
          <a:xfrm>
            <a:off x="4500867" y="1792112"/>
            <a:ext cx="1394400" cy="3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API</a:t>
            </a:r>
            <a:endParaRPr b="0" i="0" sz="1100" u="none" cap="none" strike="noStrike">
              <a:solidFill>
                <a:srgbClr val="222222"/>
              </a:solidFill>
              <a:latin typeface="Helvetica Neue"/>
              <a:ea typeface="Helvetica Neue"/>
              <a:cs typeface="Helvetica Neue"/>
              <a:sym typeface="Helvetica Neue"/>
            </a:endParaRPr>
          </a:p>
        </p:txBody>
      </p:sp>
      <p:cxnSp>
        <p:nvCxnSpPr>
          <p:cNvPr id="201" name="Google Shape;201;p62"/>
          <p:cNvCxnSpPr>
            <a:stCxn id="202" idx="3"/>
            <a:endCxn id="200" idx="1"/>
          </p:cNvCxnSpPr>
          <p:nvPr/>
        </p:nvCxnSpPr>
        <p:spPr>
          <a:xfrm>
            <a:off x="3478467" y="1403912"/>
            <a:ext cx="1022400" cy="545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203" name="Google Shape;203;p62"/>
          <p:cNvSpPr/>
          <p:nvPr/>
        </p:nvSpPr>
        <p:spPr>
          <a:xfrm>
            <a:off x="4500700" y="2494715"/>
            <a:ext cx="1394400" cy="3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Response</a:t>
            </a:r>
            <a:endParaRPr b="0" i="0" sz="1100" u="none" cap="none" strike="noStrike">
              <a:solidFill>
                <a:srgbClr val="222222"/>
              </a:solidFill>
              <a:latin typeface="Helvetica Neue"/>
              <a:ea typeface="Helvetica Neue"/>
              <a:cs typeface="Helvetica Neue"/>
              <a:sym typeface="Helvetica Neue"/>
            </a:endParaRPr>
          </a:p>
        </p:txBody>
      </p:sp>
      <p:cxnSp>
        <p:nvCxnSpPr>
          <p:cNvPr id="204" name="Google Shape;204;p62"/>
          <p:cNvCxnSpPr>
            <a:stCxn id="199" idx="3"/>
            <a:endCxn id="203" idx="1"/>
          </p:cNvCxnSpPr>
          <p:nvPr/>
        </p:nvCxnSpPr>
        <p:spPr>
          <a:xfrm flipH="1" rot="10800000">
            <a:off x="3364636" y="2651818"/>
            <a:ext cx="1136100" cy="720600"/>
          </a:xfrm>
          <a:prstGeom prst="bentConnector3">
            <a:avLst>
              <a:gd fmla="val 49996" name="adj1"/>
            </a:avLst>
          </a:prstGeom>
          <a:noFill/>
          <a:ln cap="flat" cmpd="sng" w="9525">
            <a:solidFill>
              <a:srgbClr val="CCCCCC"/>
            </a:solidFill>
            <a:prstDash val="solid"/>
            <a:round/>
            <a:headEnd len="sm" w="sm" type="none"/>
            <a:tailEnd len="med" w="med" type="oval"/>
          </a:ln>
        </p:spPr>
      </p:cxnSp>
      <p:sp>
        <p:nvSpPr>
          <p:cNvPr id="205" name="Google Shape;205;p62"/>
          <p:cNvSpPr/>
          <p:nvPr/>
        </p:nvSpPr>
        <p:spPr>
          <a:xfrm>
            <a:off x="6460157" y="2325007"/>
            <a:ext cx="1394400" cy="478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Analizar respuestas</a:t>
            </a:r>
            <a:endParaRPr b="0" i="0" sz="1100" u="none" cap="none" strike="noStrike">
              <a:solidFill>
                <a:srgbClr val="222222"/>
              </a:solidFill>
              <a:latin typeface="Helvetica Neue"/>
              <a:ea typeface="Helvetica Neue"/>
              <a:cs typeface="Helvetica Neue"/>
              <a:sym typeface="Helvetica Neue"/>
            </a:endParaRPr>
          </a:p>
        </p:txBody>
      </p:sp>
      <p:sp>
        <p:nvSpPr>
          <p:cNvPr id="206" name="Google Shape;206;p62"/>
          <p:cNvSpPr/>
          <p:nvPr/>
        </p:nvSpPr>
        <p:spPr>
          <a:xfrm>
            <a:off x="4500811" y="3213812"/>
            <a:ext cx="1394400" cy="3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Rutas relativas</a:t>
            </a:r>
            <a:endParaRPr b="0" i="0" sz="1100" u="none" cap="none" strike="noStrike">
              <a:solidFill>
                <a:srgbClr val="222222"/>
              </a:solidFill>
              <a:latin typeface="Helvetica Neue"/>
              <a:ea typeface="Helvetica Neue"/>
              <a:cs typeface="Helvetica Neue"/>
              <a:sym typeface="Helvetica Neue"/>
            </a:endParaRPr>
          </a:p>
        </p:txBody>
      </p:sp>
      <p:sp>
        <p:nvSpPr>
          <p:cNvPr id="207" name="Google Shape;207;p62"/>
          <p:cNvSpPr/>
          <p:nvPr/>
        </p:nvSpPr>
        <p:spPr>
          <a:xfrm>
            <a:off x="4500700" y="3932880"/>
            <a:ext cx="1394400" cy="3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Async - Await</a:t>
            </a:r>
            <a:endParaRPr b="0" i="0" sz="1100" u="none" cap="none" strike="noStrike">
              <a:solidFill>
                <a:srgbClr val="222222"/>
              </a:solidFill>
              <a:latin typeface="Helvetica Neue"/>
              <a:ea typeface="Helvetica Neue"/>
              <a:cs typeface="Helvetica Neue"/>
              <a:sym typeface="Helvetica Neue"/>
            </a:endParaRPr>
          </a:p>
        </p:txBody>
      </p:sp>
      <p:cxnSp>
        <p:nvCxnSpPr>
          <p:cNvPr id="208" name="Google Shape;208;p62"/>
          <p:cNvCxnSpPr>
            <a:stCxn id="199" idx="3"/>
            <a:endCxn id="207" idx="1"/>
          </p:cNvCxnSpPr>
          <p:nvPr/>
        </p:nvCxnSpPr>
        <p:spPr>
          <a:xfrm>
            <a:off x="3364636" y="3372418"/>
            <a:ext cx="1136100" cy="717600"/>
          </a:xfrm>
          <a:prstGeom prst="bentConnector3">
            <a:avLst>
              <a:gd fmla="val 49998" name="adj1"/>
            </a:avLst>
          </a:prstGeom>
          <a:noFill/>
          <a:ln cap="flat" cmpd="sng" w="9525">
            <a:solidFill>
              <a:srgbClr val="CCCCCC"/>
            </a:solidFill>
            <a:prstDash val="solid"/>
            <a:round/>
            <a:headEnd len="sm" w="sm" type="none"/>
            <a:tailEnd len="med" w="med" type="oval"/>
          </a:ln>
        </p:spPr>
      </p:cxnSp>
      <p:cxnSp>
        <p:nvCxnSpPr>
          <p:cNvPr id="209" name="Google Shape;209;p62"/>
          <p:cNvCxnSpPr>
            <a:stCxn id="199" idx="3"/>
            <a:endCxn id="206" idx="1"/>
          </p:cNvCxnSpPr>
          <p:nvPr/>
        </p:nvCxnSpPr>
        <p:spPr>
          <a:xfrm flipH="1" rot="10800000">
            <a:off x="3364636" y="3370918"/>
            <a:ext cx="1136100" cy="1500"/>
          </a:xfrm>
          <a:prstGeom prst="bentConnector3">
            <a:avLst>
              <a:gd fmla="val 50003" name="adj1"/>
            </a:avLst>
          </a:prstGeom>
          <a:noFill/>
          <a:ln cap="flat" cmpd="sng" w="9525">
            <a:solidFill>
              <a:srgbClr val="CCCCCC"/>
            </a:solidFill>
            <a:prstDash val="solid"/>
            <a:round/>
            <a:headEnd len="sm" w="sm" type="none"/>
            <a:tailEnd len="med" w="med" type="oval"/>
          </a:ln>
        </p:spPr>
      </p:cxnSp>
      <p:cxnSp>
        <p:nvCxnSpPr>
          <p:cNvPr id="210" name="Google Shape;210;p62"/>
          <p:cNvCxnSpPr/>
          <p:nvPr/>
        </p:nvCxnSpPr>
        <p:spPr>
          <a:xfrm flipH="1" rot="10800000">
            <a:off x="5895231" y="2535451"/>
            <a:ext cx="564900" cy="57600"/>
          </a:xfrm>
          <a:prstGeom prst="bentConnector3">
            <a:avLst>
              <a:gd fmla="val 50001" name="adj1"/>
            </a:avLst>
          </a:prstGeom>
          <a:noFill/>
          <a:ln cap="flat" cmpd="sng" w="9525">
            <a:solidFill>
              <a:srgbClr val="CCCCCC"/>
            </a:solidFill>
            <a:prstDash val="solid"/>
            <a:round/>
            <a:headEnd len="sm" w="sm" type="none"/>
            <a:tailEnd len="med" w="med" type="oval"/>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grpSp>
        <p:nvGrpSpPr>
          <p:cNvPr id="215" name="Google Shape;215;p63"/>
          <p:cNvGrpSpPr/>
          <p:nvPr/>
        </p:nvGrpSpPr>
        <p:grpSpPr>
          <a:xfrm>
            <a:off x="4202551" y="1088764"/>
            <a:ext cx="738900" cy="738974"/>
            <a:chOff x="974706" y="2467173"/>
            <a:chExt cx="738900" cy="738900"/>
          </a:xfrm>
        </p:grpSpPr>
        <p:sp>
          <p:nvSpPr>
            <p:cNvPr id="216" name="Google Shape;216;p63"/>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p6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18" name="Google Shape;218;p63"/>
          <p:cNvSpPr txBox="1"/>
          <p:nvPr/>
        </p:nvSpPr>
        <p:spPr>
          <a:xfrm>
            <a:off x="1547025"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Completa el código</a:t>
            </a:r>
            <a:endParaRPr b="1" sz="4000">
              <a:solidFill>
                <a:schemeClr val="dk1"/>
              </a:solidFill>
              <a:highlight>
                <a:srgbClr val="EAFF6A"/>
              </a:highlight>
              <a:latin typeface="DM Sans"/>
              <a:ea typeface="DM Sans"/>
              <a:cs typeface="DM Sans"/>
              <a:sym typeface="DM Sans"/>
            </a:endParaRPr>
          </a:p>
        </p:txBody>
      </p:sp>
      <p:sp>
        <p:nvSpPr>
          <p:cNvPr id="219" name="Google Shape;219;p63"/>
          <p:cNvSpPr txBox="1"/>
          <p:nvPr/>
        </p:nvSpPr>
        <p:spPr>
          <a:xfrm>
            <a:off x="987300" y="328738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¡Vamos a recuperar lo trabajado durante la semana! </a:t>
            </a:r>
            <a:endParaRPr sz="2000">
              <a:solidFill>
                <a:schemeClr val="dk2"/>
              </a:solidFill>
              <a:latin typeface="DM Sans"/>
              <a:ea typeface="DM Sans"/>
              <a:cs typeface="DM Sans"/>
              <a:sym typeface="DM Sans"/>
            </a:endParaRPr>
          </a:p>
        </p:txBody>
      </p:sp>
      <p:sp>
        <p:nvSpPr>
          <p:cNvPr id="220" name="Google Shape;220;p63"/>
          <p:cNvSpPr txBox="1"/>
          <p:nvPr/>
        </p:nvSpPr>
        <p:spPr>
          <a:xfrm>
            <a:off x="987300" y="3849138"/>
            <a:ext cx="716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rgbClr val="999999"/>
                </a:solidFill>
                <a:latin typeface="DM Sans"/>
                <a:ea typeface="DM Sans"/>
                <a:cs typeface="DM Sans"/>
                <a:sym typeface="DM Sans"/>
              </a:rPr>
              <a:t>Duración: </a:t>
            </a:r>
            <a:r>
              <a:rPr b="1" lang="es" sz="1800">
                <a:solidFill>
                  <a:srgbClr val="999999"/>
                </a:solidFill>
                <a:latin typeface="DM Sans"/>
                <a:ea typeface="DM Sans"/>
                <a:cs typeface="DM Sans"/>
                <a:sym typeface="DM Sans"/>
              </a:rPr>
              <a:t>10 minutos</a:t>
            </a:r>
            <a:r>
              <a:rPr lang="es" sz="1800">
                <a:solidFill>
                  <a:srgbClr val="999999"/>
                </a:solidFill>
                <a:latin typeface="DM Sans"/>
                <a:ea typeface="DM Sans"/>
                <a:cs typeface="DM Sans"/>
                <a:sym typeface="DM Sans"/>
              </a:rPr>
              <a:t>.</a:t>
            </a:r>
            <a:endParaRPr sz="1800">
              <a:solidFill>
                <a:srgbClr val="999999"/>
              </a:solidFill>
              <a:latin typeface="DM Sans"/>
              <a:ea typeface="DM Sans"/>
              <a:cs typeface="DM Sans"/>
              <a:sym typeface="DM Sans"/>
            </a:endParaRPr>
          </a:p>
        </p:txBody>
      </p:sp>
      <p:grpSp>
        <p:nvGrpSpPr>
          <p:cNvPr id="221" name="Google Shape;221;p63"/>
          <p:cNvGrpSpPr/>
          <p:nvPr/>
        </p:nvGrpSpPr>
        <p:grpSpPr>
          <a:xfrm>
            <a:off x="0" y="-7400"/>
            <a:ext cx="9143925" cy="44400"/>
            <a:chOff x="0" y="-7400"/>
            <a:chExt cx="9143925" cy="44400"/>
          </a:xfrm>
        </p:grpSpPr>
        <p:sp>
          <p:nvSpPr>
            <p:cNvPr id="222" name="Google Shape;222;p63"/>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223" name="Google Shape;223;p63"/>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64"/>
          <p:cNvSpPr/>
          <p:nvPr/>
        </p:nvSpPr>
        <p:spPr>
          <a:xfrm>
            <a:off x="475500" y="1372500"/>
            <a:ext cx="3949200" cy="3624900"/>
          </a:xfrm>
          <a:prstGeom prst="rect">
            <a:avLst/>
          </a:prstGeom>
          <a:solidFill>
            <a:srgbClr val="F0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6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30" name="Google Shape;230;p64"/>
          <p:cNvSpPr txBox="1"/>
          <p:nvPr/>
        </p:nvSpPr>
        <p:spPr>
          <a:xfrm>
            <a:off x="475500" y="902025"/>
            <a:ext cx="7353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2500">
                <a:solidFill>
                  <a:schemeClr val="dk1"/>
                </a:solidFill>
                <a:latin typeface="DM Sans"/>
                <a:ea typeface="DM Sans"/>
                <a:cs typeface="DM Sans"/>
                <a:sym typeface="DM Sans"/>
              </a:rPr>
              <a:t>Completa el código</a:t>
            </a:r>
            <a:endParaRPr b="1" sz="2500">
              <a:solidFill>
                <a:schemeClr val="dk1"/>
              </a:solidFill>
              <a:latin typeface="DM Sans"/>
              <a:ea typeface="DM Sans"/>
              <a:cs typeface="DM Sans"/>
              <a:sym typeface="DM Sans"/>
            </a:endParaRPr>
          </a:p>
        </p:txBody>
      </p:sp>
      <p:sp>
        <p:nvSpPr>
          <p:cNvPr id="231" name="Google Shape;231;p64"/>
          <p:cNvSpPr txBox="1"/>
          <p:nvPr/>
        </p:nvSpPr>
        <p:spPr>
          <a:xfrm>
            <a:off x="665700" y="1468250"/>
            <a:ext cx="3759000" cy="4855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000">
                <a:solidFill>
                  <a:schemeClr val="dk1"/>
                </a:solidFill>
              </a:rPr>
              <a:t>Completar el código para realizar una solicitud a una API utilizando fetch, manejarla con async-await y capturar errores con try-catch.</a:t>
            </a:r>
            <a:endParaRPr sz="1000">
              <a:solidFill>
                <a:schemeClr val="dk1"/>
              </a:solidFill>
            </a:endParaRPr>
          </a:p>
          <a:p>
            <a:pPr indent="0" lvl="0" marL="0" rtl="0" algn="l">
              <a:lnSpc>
                <a:spcPct val="100000"/>
              </a:lnSpc>
              <a:spcBef>
                <a:spcPts val="0"/>
              </a:spcBef>
              <a:spcAft>
                <a:spcPts val="0"/>
              </a:spcAft>
              <a:buNone/>
            </a:pPr>
            <a:r>
              <a:rPr lang="es" sz="1000">
                <a:solidFill>
                  <a:schemeClr val="dk1"/>
                </a:solidFill>
              </a:rPr>
              <a:t>async function fetchData() {</a:t>
            </a:r>
            <a:endParaRPr sz="1000">
              <a:solidFill>
                <a:schemeClr val="dk1"/>
              </a:solidFill>
            </a:endParaRPr>
          </a:p>
          <a:p>
            <a:pPr indent="0" lvl="0" marL="0" rtl="0" algn="l">
              <a:lnSpc>
                <a:spcPct val="100000"/>
              </a:lnSpc>
              <a:spcBef>
                <a:spcPts val="0"/>
              </a:spcBef>
              <a:spcAft>
                <a:spcPts val="0"/>
              </a:spcAft>
              <a:buNone/>
            </a:pPr>
            <a:r>
              <a:rPr lang="es" sz="1000">
                <a:solidFill>
                  <a:schemeClr val="dk1"/>
                </a:solidFill>
              </a:rPr>
              <a:t>    const apiUrl = 'https://raw.githubusercontent.com/yoelysfigueredopadron/JSON/main/productos-cosmocurio.json';</a:t>
            </a:r>
            <a:endParaRPr sz="1000">
              <a:solidFill>
                <a:schemeClr val="dk1"/>
              </a:solidFill>
            </a:endParaRPr>
          </a:p>
          <a:p>
            <a:pPr indent="0" lvl="0" marL="0" rtl="0" algn="l">
              <a:lnSpc>
                <a:spcPct val="100000"/>
              </a:lnSpc>
              <a:spcBef>
                <a:spcPts val="0"/>
              </a:spcBef>
              <a:spcAft>
                <a:spcPts val="0"/>
              </a:spcAft>
              <a:buNone/>
            </a:pPr>
            <a:r>
              <a:t/>
            </a:r>
            <a:endParaRPr sz="1000">
              <a:solidFill>
                <a:schemeClr val="dk1"/>
              </a:solidFill>
            </a:endParaRPr>
          </a:p>
          <a:p>
            <a:pPr indent="0" lvl="0" marL="0" rtl="0" algn="l">
              <a:lnSpc>
                <a:spcPct val="100000"/>
              </a:lnSpc>
              <a:spcBef>
                <a:spcPts val="0"/>
              </a:spcBef>
              <a:spcAft>
                <a:spcPts val="0"/>
              </a:spcAft>
              <a:buNone/>
            </a:pPr>
            <a:r>
              <a:rPr lang="es" sz="1000">
                <a:solidFill>
                  <a:schemeClr val="dk1"/>
                </a:solidFill>
              </a:rPr>
              <a:t>    try {        </a:t>
            </a:r>
            <a:endParaRPr sz="1000">
              <a:solidFill>
                <a:schemeClr val="dk1"/>
              </a:solidFill>
            </a:endParaRPr>
          </a:p>
          <a:p>
            <a:pPr indent="0" lvl="0" marL="0" rtl="0" algn="l">
              <a:lnSpc>
                <a:spcPct val="100000"/>
              </a:lnSpc>
              <a:spcBef>
                <a:spcPts val="0"/>
              </a:spcBef>
              <a:spcAft>
                <a:spcPts val="0"/>
              </a:spcAft>
              <a:buNone/>
            </a:pPr>
            <a:r>
              <a:rPr lang="es" sz="1000">
                <a:solidFill>
                  <a:schemeClr val="dk1"/>
                </a:solidFill>
              </a:rPr>
              <a:t>        const response = _____ fetch(_____);        </a:t>
            </a:r>
            <a:endParaRPr sz="1000">
              <a:solidFill>
                <a:schemeClr val="dk1"/>
              </a:solidFill>
            </a:endParaRPr>
          </a:p>
          <a:p>
            <a:pPr indent="0" lvl="0" marL="0" rtl="0" algn="l">
              <a:lnSpc>
                <a:spcPct val="100000"/>
              </a:lnSpc>
              <a:spcBef>
                <a:spcPts val="0"/>
              </a:spcBef>
              <a:spcAft>
                <a:spcPts val="0"/>
              </a:spcAft>
              <a:buNone/>
            </a:pPr>
            <a:r>
              <a:rPr lang="es" sz="1000">
                <a:solidFill>
                  <a:schemeClr val="dk1"/>
                </a:solidFill>
              </a:rPr>
              <a:t>        const data = _____ response._____();</a:t>
            </a:r>
            <a:endParaRPr sz="1000">
              <a:solidFill>
                <a:schemeClr val="dk1"/>
              </a:solidFill>
            </a:endParaRPr>
          </a:p>
          <a:p>
            <a:pPr indent="0" lvl="0" marL="0" rtl="0" algn="l">
              <a:lnSpc>
                <a:spcPct val="100000"/>
              </a:lnSpc>
              <a:spcBef>
                <a:spcPts val="0"/>
              </a:spcBef>
              <a:spcAft>
                <a:spcPts val="0"/>
              </a:spcAft>
              <a:buNone/>
            </a:pPr>
            <a:r>
              <a:rPr lang="es" sz="1000">
                <a:solidFill>
                  <a:schemeClr val="dk1"/>
                </a:solidFill>
              </a:rPr>
              <a:t>        </a:t>
            </a:r>
            <a:endParaRPr sz="1000">
              <a:solidFill>
                <a:schemeClr val="dk1"/>
              </a:solidFill>
            </a:endParaRPr>
          </a:p>
          <a:p>
            <a:pPr indent="0" lvl="0" marL="0" rtl="0" algn="l">
              <a:lnSpc>
                <a:spcPct val="100000"/>
              </a:lnSpc>
              <a:spcBef>
                <a:spcPts val="0"/>
              </a:spcBef>
              <a:spcAft>
                <a:spcPts val="0"/>
              </a:spcAft>
              <a:buNone/>
            </a:pPr>
            <a:r>
              <a:rPr lang="es" sz="1000">
                <a:solidFill>
                  <a:schemeClr val="dk1"/>
                </a:solidFill>
              </a:rPr>
              <a:t>        return _____;</a:t>
            </a:r>
            <a:endParaRPr sz="1000">
              <a:solidFill>
                <a:schemeClr val="dk1"/>
              </a:solidFill>
            </a:endParaRPr>
          </a:p>
          <a:p>
            <a:pPr indent="0" lvl="0" marL="0" rtl="0" algn="l">
              <a:lnSpc>
                <a:spcPct val="100000"/>
              </a:lnSpc>
              <a:spcBef>
                <a:spcPts val="0"/>
              </a:spcBef>
              <a:spcAft>
                <a:spcPts val="0"/>
              </a:spcAft>
              <a:buNone/>
            </a:pPr>
            <a:r>
              <a:rPr lang="es" sz="1000">
                <a:solidFill>
                  <a:schemeClr val="dk1"/>
                </a:solidFill>
              </a:rPr>
              <a:t>    } _____ (error) {</a:t>
            </a:r>
            <a:endParaRPr sz="1000">
              <a:solidFill>
                <a:schemeClr val="dk1"/>
              </a:solidFill>
            </a:endParaRPr>
          </a:p>
          <a:p>
            <a:pPr indent="0" lvl="0" marL="0" rtl="0" algn="l">
              <a:lnSpc>
                <a:spcPct val="100000"/>
              </a:lnSpc>
              <a:spcBef>
                <a:spcPts val="0"/>
              </a:spcBef>
              <a:spcAft>
                <a:spcPts val="0"/>
              </a:spcAft>
              <a:buNone/>
            </a:pPr>
            <a:r>
              <a:rPr lang="es" sz="1000">
                <a:solidFill>
                  <a:schemeClr val="dk1"/>
                </a:solidFill>
              </a:rPr>
              <a:t>        return 'Error al obtener los datos.';</a:t>
            </a:r>
            <a:endParaRPr sz="1000">
              <a:solidFill>
                <a:schemeClr val="dk1"/>
              </a:solidFill>
            </a:endParaRPr>
          </a:p>
          <a:p>
            <a:pPr indent="0" lvl="0" marL="0" rtl="0" algn="l">
              <a:lnSpc>
                <a:spcPct val="100000"/>
              </a:lnSpc>
              <a:spcBef>
                <a:spcPts val="0"/>
              </a:spcBef>
              <a:spcAft>
                <a:spcPts val="0"/>
              </a:spcAft>
              <a:buNone/>
            </a:pPr>
            <a:r>
              <a:rPr lang="es" sz="1000">
                <a:solidFill>
                  <a:schemeClr val="dk1"/>
                </a:solidFill>
              </a:rPr>
              <a:t>    }</a:t>
            </a:r>
            <a:endParaRPr sz="1000">
              <a:solidFill>
                <a:schemeClr val="dk1"/>
              </a:solidFill>
            </a:endParaRPr>
          </a:p>
          <a:p>
            <a:pPr indent="0" lvl="0" marL="0" rtl="0" algn="l">
              <a:lnSpc>
                <a:spcPct val="100000"/>
              </a:lnSpc>
              <a:spcBef>
                <a:spcPts val="0"/>
              </a:spcBef>
              <a:spcAft>
                <a:spcPts val="0"/>
              </a:spcAft>
              <a:buNone/>
            </a:pPr>
            <a:r>
              <a:rPr lang="es" sz="1000">
                <a:solidFill>
                  <a:schemeClr val="dk1"/>
                </a:solidFill>
              </a:rPr>
              <a:t>}</a:t>
            </a:r>
            <a:endParaRPr sz="1000">
              <a:solidFill>
                <a:schemeClr val="dk1"/>
              </a:solidFill>
            </a:endParaRPr>
          </a:p>
          <a:p>
            <a:pPr indent="0" lvl="0" marL="0" rtl="0" algn="l">
              <a:lnSpc>
                <a:spcPct val="100000"/>
              </a:lnSpc>
              <a:spcBef>
                <a:spcPts val="0"/>
              </a:spcBef>
              <a:spcAft>
                <a:spcPts val="0"/>
              </a:spcAft>
              <a:buNone/>
            </a:pPr>
            <a:r>
              <a:t/>
            </a:r>
            <a:endParaRPr sz="1000">
              <a:solidFill>
                <a:schemeClr val="dk1"/>
              </a:solidFill>
            </a:endParaRPr>
          </a:p>
          <a:p>
            <a:pPr indent="0" lvl="0" marL="0" rtl="0" algn="l">
              <a:lnSpc>
                <a:spcPct val="100000"/>
              </a:lnSpc>
              <a:spcBef>
                <a:spcPts val="0"/>
              </a:spcBef>
              <a:spcAft>
                <a:spcPts val="0"/>
              </a:spcAft>
              <a:buNone/>
            </a:pPr>
            <a:r>
              <a:rPr lang="es" sz="1000">
                <a:solidFill>
                  <a:schemeClr val="dk1"/>
                </a:solidFill>
              </a:rPr>
              <a:t>// Llamada a la función fetchData</a:t>
            </a:r>
            <a:endParaRPr sz="1000">
              <a:solidFill>
                <a:schemeClr val="dk1"/>
              </a:solidFill>
            </a:endParaRPr>
          </a:p>
          <a:p>
            <a:pPr indent="0" lvl="0" marL="0" rtl="0" algn="l">
              <a:lnSpc>
                <a:spcPct val="100000"/>
              </a:lnSpc>
              <a:spcBef>
                <a:spcPts val="0"/>
              </a:spcBef>
              <a:spcAft>
                <a:spcPts val="0"/>
              </a:spcAft>
              <a:buNone/>
            </a:pPr>
            <a:r>
              <a:rPr lang="es" sz="1000">
                <a:solidFill>
                  <a:schemeClr val="dk1"/>
                </a:solidFill>
              </a:rPr>
              <a:t>fetchData()</a:t>
            </a:r>
            <a:endParaRPr sz="1000">
              <a:solidFill>
                <a:schemeClr val="dk1"/>
              </a:solidFill>
            </a:endParaRPr>
          </a:p>
          <a:p>
            <a:pPr indent="0" lvl="0" marL="0" rtl="0" algn="l">
              <a:lnSpc>
                <a:spcPct val="100000"/>
              </a:lnSpc>
              <a:spcBef>
                <a:spcPts val="0"/>
              </a:spcBef>
              <a:spcAft>
                <a:spcPts val="0"/>
              </a:spcAft>
              <a:buNone/>
            </a:pPr>
            <a:r>
              <a:rPr lang="es" sz="1000">
                <a:solidFill>
                  <a:schemeClr val="dk1"/>
                </a:solidFill>
              </a:rPr>
              <a:t>    .then((result) =&gt; console.log('Datos obtenidos:', result))</a:t>
            </a:r>
            <a:endParaRPr sz="1000">
              <a:solidFill>
                <a:schemeClr val="dk1"/>
              </a:solidFill>
            </a:endParaRPr>
          </a:p>
          <a:p>
            <a:pPr indent="0" lvl="0" marL="0" rtl="0" algn="l">
              <a:lnSpc>
                <a:spcPct val="100000"/>
              </a:lnSpc>
              <a:spcBef>
                <a:spcPts val="0"/>
              </a:spcBef>
              <a:spcAft>
                <a:spcPts val="0"/>
              </a:spcAft>
              <a:buNone/>
            </a:pPr>
            <a:r>
              <a:rPr lang="es" sz="1000">
                <a:solidFill>
                  <a:schemeClr val="dk1"/>
                </a:solidFill>
              </a:rPr>
              <a:t>    .catch((error) =&gt; console.error('Error:', error));</a:t>
            </a:r>
            <a:endParaRPr sz="1000">
              <a:solidFill>
                <a:schemeClr val="dk1"/>
              </a:solidFill>
            </a:endParaRPr>
          </a:p>
          <a:p>
            <a:pPr indent="0" lvl="0" marL="0" rtl="0" algn="l">
              <a:lnSpc>
                <a:spcPct val="100000"/>
              </a:lnSpc>
              <a:spcBef>
                <a:spcPts val="0"/>
              </a:spcBef>
              <a:spcAft>
                <a:spcPts val="0"/>
              </a:spcAft>
              <a:buNone/>
            </a:pPr>
            <a:r>
              <a:t/>
            </a:r>
            <a:endParaRPr sz="1000">
              <a:solidFill>
                <a:schemeClr val="dk1"/>
              </a:solidFill>
            </a:endParaRPr>
          </a:p>
          <a:p>
            <a:pPr indent="0" lvl="0" marL="0" rtl="0" algn="l">
              <a:lnSpc>
                <a:spcPct val="100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s" sz="1100">
                <a:solidFill>
                  <a:schemeClr val="dk1"/>
                </a:solidFill>
              </a:rPr>
              <a:t>     </a:t>
            </a:r>
            <a:endParaRPr sz="11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232" name="Google Shape;232;p64"/>
          <p:cNvSpPr txBox="1"/>
          <p:nvPr/>
        </p:nvSpPr>
        <p:spPr>
          <a:xfrm>
            <a:off x="900300" y="455050"/>
            <a:ext cx="3000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ACTIVIDAD DE CLASE</a:t>
            </a:r>
            <a:endParaRPr/>
          </a:p>
        </p:txBody>
      </p:sp>
      <p:grpSp>
        <p:nvGrpSpPr>
          <p:cNvPr id="233" name="Google Shape;233;p64"/>
          <p:cNvGrpSpPr/>
          <p:nvPr/>
        </p:nvGrpSpPr>
        <p:grpSpPr>
          <a:xfrm>
            <a:off x="0" y="-7400"/>
            <a:ext cx="9143925" cy="44400"/>
            <a:chOff x="0" y="-7400"/>
            <a:chExt cx="9143925" cy="44400"/>
          </a:xfrm>
        </p:grpSpPr>
        <p:sp>
          <p:nvSpPr>
            <p:cNvPr id="234" name="Google Shape;234;p64"/>
            <p:cNvSpPr/>
            <p:nvPr/>
          </p:nvSpPr>
          <p:spPr>
            <a:xfrm>
              <a:off x="5846625" y="-7400"/>
              <a:ext cx="3297300" cy="444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latin typeface="DM Sans"/>
                <a:ea typeface="DM Sans"/>
                <a:cs typeface="DM Sans"/>
                <a:sym typeface="DM Sans"/>
              </a:endParaRPr>
            </a:p>
          </p:txBody>
        </p:sp>
        <p:sp>
          <p:nvSpPr>
            <p:cNvPr id="235" name="Google Shape;235;p64"/>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
        <p:nvSpPr>
          <p:cNvPr id="236" name="Google Shape;236;p64"/>
          <p:cNvSpPr/>
          <p:nvPr/>
        </p:nvSpPr>
        <p:spPr>
          <a:xfrm>
            <a:off x="4526250" y="1487600"/>
            <a:ext cx="4142400" cy="3167400"/>
          </a:xfrm>
          <a:prstGeom prst="rect">
            <a:avLst/>
          </a:prstGeom>
          <a:solidFill>
            <a:srgbClr val="F0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4"/>
          <p:cNvSpPr txBox="1"/>
          <p:nvPr/>
        </p:nvSpPr>
        <p:spPr>
          <a:xfrm>
            <a:off x="4813195" y="1839250"/>
            <a:ext cx="3568500" cy="95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100">
                <a:solidFill>
                  <a:schemeClr val="dk1"/>
                </a:solidFill>
              </a:rPr>
              <a:t>Si quieres comprobar, luego de realizar el ejercicio, que tus respuestas sean las correctas puede hacer click aquí: </a:t>
            </a:r>
            <a:r>
              <a:rPr lang="es" sz="1100" u="sng">
                <a:solidFill>
                  <a:schemeClr val="hlink"/>
                </a:solidFill>
                <a:hlinkClick action="ppaction://hlinkshowjump?jump=nextslide"/>
              </a:rPr>
              <a:t>Click!</a:t>
            </a:r>
            <a:endParaRPr sz="1100">
              <a:solidFill>
                <a:schemeClr val="dk1"/>
              </a:solidFill>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grpSp>
        <p:nvGrpSpPr>
          <p:cNvPr id="238" name="Google Shape;238;p64"/>
          <p:cNvGrpSpPr/>
          <p:nvPr/>
        </p:nvGrpSpPr>
        <p:grpSpPr>
          <a:xfrm>
            <a:off x="475509" y="435709"/>
            <a:ext cx="431100" cy="431100"/>
            <a:chOff x="475509" y="435709"/>
            <a:chExt cx="431100" cy="431100"/>
          </a:xfrm>
        </p:grpSpPr>
        <p:sp>
          <p:nvSpPr>
            <p:cNvPr id="239" name="Google Shape;239;p64"/>
            <p:cNvSpPr/>
            <p:nvPr/>
          </p:nvSpPr>
          <p:spPr>
            <a:xfrm>
              <a:off x="475509" y="435709"/>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latin typeface="DM Sans"/>
                <a:ea typeface="DM Sans"/>
                <a:cs typeface="DM Sans"/>
                <a:sym typeface="DM Sans"/>
              </a:endParaRPr>
            </a:p>
          </p:txBody>
        </p:sp>
        <p:pic>
          <p:nvPicPr>
            <p:cNvPr id="240" name="Google Shape;240;p64" title="ícono de actividad en clase"/>
            <p:cNvPicPr preferRelativeResize="0"/>
            <p:nvPr/>
          </p:nvPicPr>
          <p:blipFill>
            <a:blip r:embed="rId4">
              <a:alphaModFix/>
            </a:blip>
            <a:stretch>
              <a:fillRect/>
            </a:stretch>
          </p:blipFill>
          <p:spPr>
            <a:xfrm>
              <a:off x="539150" y="499350"/>
              <a:ext cx="303800" cy="3038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65"/>
          <p:cNvSpPr/>
          <p:nvPr/>
        </p:nvSpPr>
        <p:spPr>
          <a:xfrm>
            <a:off x="4526250" y="1496475"/>
            <a:ext cx="4142400" cy="3277800"/>
          </a:xfrm>
          <a:prstGeom prst="rect">
            <a:avLst/>
          </a:prstGeom>
          <a:solidFill>
            <a:srgbClr val="F0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5"/>
          <p:cNvSpPr/>
          <p:nvPr/>
        </p:nvSpPr>
        <p:spPr>
          <a:xfrm>
            <a:off x="475500" y="1496475"/>
            <a:ext cx="3949200" cy="3277800"/>
          </a:xfrm>
          <a:prstGeom prst="rect">
            <a:avLst/>
          </a:prstGeom>
          <a:solidFill>
            <a:srgbClr val="F0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6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48" name="Google Shape;248;p65"/>
          <p:cNvSpPr txBox="1"/>
          <p:nvPr/>
        </p:nvSpPr>
        <p:spPr>
          <a:xfrm>
            <a:off x="665845" y="1603800"/>
            <a:ext cx="3568500" cy="371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100">
                <a:solidFill>
                  <a:schemeClr val="dk1"/>
                </a:solidFill>
              </a:rPr>
              <a:t>// async function fetchData()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sz="1100">
                <a:solidFill>
                  <a:schemeClr val="dk1"/>
                </a:solidFill>
              </a:rPr>
              <a:t>//     const apiUrl = 'https://raw.githubusercontent.com/yoelysfigueredopadron/JSON/main/productos-cosmocurio.json';</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sz="1100">
                <a:solidFill>
                  <a:schemeClr val="dk1"/>
                </a:solidFill>
              </a:rPr>
              <a:t>//     try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sz="1100">
                <a:solidFill>
                  <a:schemeClr val="dk1"/>
                </a:solidFill>
              </a:rPr>
              <a:t>//         const response = await fetch(apiUrl);</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sz="1100">
                <a:solidFill>
                  <a:schemeClr val="dk1"/>
                </a:solidFill>
              </a:rPr>
              <a:t>//         const data = await response.json();</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sz="1100">
                <a:solidFill>
                  <a:schemeClr val="dk1"/>
                </a:solidFill>
              </a:rPr>
              <a:t>//         return data;</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sz="1100">
                <a:solidFill>
                  <a:schemeClr val="dk1"/>
                </a:solidFill>
              </a:rPr>
              <a:t>//     } catch (error)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sz="1100">
                <a:solidFill>
                  <a:schemeClr val="dk1"/>
                </a:solidFill>
              </a:rPr>
              <a:t>//         return 'Error al obtener los datos.';</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457200" rtl="0" algn="l">
              <a:lnSpc>
                <a:spcPct val="115000"/>
              </a:lnSpc>
              <a:spcBef>
                <a:spcPts val="0"/>
              </a:spcBef>
              <a:spcAft>
                <a:spcPts val="0"/>
              </a:spcAft>
              <a:buNone/>
            </a:pPr>
            <a:r>
              <a:t/>
            </a:r>
            <a:endParaRPr b="1" sz="1350">
              <a:latin typeface="DM Sans"/>
              <a:ea typeface="DM Sans"/>
              <a:cs typeface="DM Sans"/>
              <a:sym typeface="DM Sans"/>
            </a:endParaRPr>
          </a:p>
          <a:p>
            <a:pPr indent="0" lvl="0" marL="457200" rtl="0" algn="l">
              <a:lnSpc>
                <a:spcPct val="115000"/>
              </a:lnSpc>
              <a:spcBef>
                <a:spcPts val="0"/>
              </a:spcBef>
              <a:spcAft>
                <a:spcPts val="0"/>
              </a:spcAft>
              <a:buNone/>
            </a:pPr>
            <a:r>
              <a:t/>
            </a:r>
            <a:endParaRPr sz="1100">
              <a:solidFill>
                <a:schemeClr val="dk1"/>
              </a:solidFill>
            </a:endParaRPr>
          </a:p>
          <a:p>
            <a:pPr indent="0" lvl="0" marL="45720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249" name="Google Shape;249;p65"/>
          <p:cNvSpPr txBox="1"/>
          <p:nvPr/>
        </p:nvSpPr>
        <p:spPr>
          <a:xfrm>
            <a:off x="900300" y="455050"/>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ACTIVIDAD DE CLASE</a:t>
            </a:r>
            <a:endParaRPr>
              <a:solidFill>
                <a:schemeClr val="dk1"/>
              </a:solidFill>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grpSp>
        <p:nvGrpSpPr>
          <p:cNvPr id="250" name="Google Shape;250;p65"/>
          <p:cNvGrpSpPr/>
          <p:nvPr/>
        </p:nvGrpSpPr>
        <p:grpSpPr>
          <a:xfrm>
            <a:off x="0" y="-7400"/>
            <a:ext cx="9143925" cy="44400"/>
            <a:chOff x="0" y="-7400"/>
            <a:chExt cx="9143925" cy="44400"/>
          </a:xfrm>
        </p:grpSpPr>
        <p:sp>
          <p:nvSpPr>
            <p:cNvPr id="251" name="Google Shape;251;p65"/>
            <p:cNvSpPr/>
            <p:nvPr/>
          </p:nvSpPr>
          <p:spPr>
            <a:xfrm>
              <a:off x="5846625" y="-7400"/>
              <a:ext cx="3297300" cy="444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latin typeface="DM Sans"/>
                <a:ea typeface="DM Sans"/>
                <a:cs typeface="DM Sans"/>
                <a:sym typeface="DM Sans"/>
              </a:endParaRPr>
            </a:p>
          </p:txBody>
        </p:sp>
        <p:sp>
          <p:nvSpPr>
            <p:cNvPr id="252" name="Google Shape;252;p65"/>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
        <p:nvSpPr>
          <p:cNvPr id="253" name="Google Shape;253;p65"/>
          <p:cNvSpPr txBox="1"/>
          <p:nvPr/>
        </p:nvSpPr>
        <p:spPr>
          <a:xfrm>
            <a:off x="4714950" y="2159950"/>
            <a:ext cx="35685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     }</a:t>
            </a:r>
            <a:endParaRPr sz="1100"/>
          </a:p>
          <a:p>
            <a:pPr indent="0" lvl="0" marL="0" rtl="0" algn="l">
              <a:spcBef>
                <a:spcPts val="0"/>
              </a:spcBef>
              <a:spcAft>
                <a:spcPts val="0"/>
              </a:spcAft>
              <a:buNone/>
            </a:pPr>
            <a:r>
              <a:rPr lang="es" sz="1100"/>
              <a:t>//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s" sz="1100"/>
              <a:t>// Llamada a la función fetchData</a:t>
            </a:r>
            <a:endParaRPr sz="1100"/>
          </a:p>
          <a:p>
            <a:pPr indent="0" lvl="0" marL="0" rtl="0" algn="l">
              <a:spcBef>
                <a:spcPts val="0"/>
              </a:spcBef>
              <a:spcAft>
                <a:spcPts val="0"/>
              </a:spcAft>
              <a:buNone/>
            </a:pPr>
            <a:r>
              <a:rPr lang="es" sz="1100"/>
              <a:t>// fetchData()</a:t>
            </a:r>
            <a:endParaRPr sz="1100"/>
          </a:p>
          <a:p>
            <a:pPr indent="0" lvl="0" marL="0" rtl="0" algn="l">
              <a:spcBef>
                <a:spcPts val="0"/>
              </a:spcBef>
              <a:spcAft>
                <a:spcPts val="0"/>
              </a:spcAft>
              <a:buNone/>
            </a:pPr>
            <a:r>
              <a:rPr lang="es" sz="1100"/>
              <a:t>//     .then((result) =&gt; console.log('Datos obtenidos:', result))</a:t>
            </a:r>
            <a:endParaRPr sz="1100"/>
          </a:p>
          <a:p>
            <a:pPr indent="0" lvl="0" marL="0" rtl="0" algn="l">
              <a:spcBef>
                <a:spcPts val="0"/>
              </a:spcBef>
              <a:spcAft>
                <a:spcPts val="0"/>
              </a:spcAft>
              <a:buNone/>
            </a:pPr>
            <a:r>
              <a:rPr lang="es" sz="1100"/>
              <a:t>//     .catch((error) =&gt; console.error('Error:', error));</a:t>
            </a:r>
            <a:endParaRPr sz="1100"/>
          </a:p>
        </p:txBody>
      </p:sp>
      <p:grpSp>
        <p:nvGrpSpPr>
          <p:cNvPr id="254" name="Google Shape;254;p65"/>
          <p:cNvGrpSpPr/>
          <p:nvPr/>
        </p:nvGrpSpPr>
        <p:grpSpPr>
          <a:xfrm>
            <a:off x="475509" y="435709"/>
            <a:ext cx="431100" cy="431100"/>
            <a:chOff x="475509" y="435709"/>
            <a:chExt cx="431100" cy="431100"/>
          </a:xfrm>
        </p:grpSpPr>
        <p:sp>
          <p:nvSpPr>
            <p:cNvPr id="255" name="Google Shape;255;p65"/>
            <p:cNvSpPr/>
            <p:nvPr/>
          </p:nvSpPr>
          <p:spPr>
            <a:xfrm>
              <a:off x="475509" y="435709"/>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latin typeface="DM Sans"/>
                <a:ea typeface="DM Sans"/>
                <a:cs typeface="DM Sans"/>
                <a:sym typeface="DM Sans"/>
              </a:endParaRPr>
            </a:p>
          </p:txBody>
        </p:sp>
        <p:pic>
          <p:nvPicPr>
            <p:cNvPr id="256" name="Google Shape;256;p65" title="ícono de actividad en clase"/>
            <p:cNvPicPr preferRelativeResize="0"/>
            <p:nvPr/>
          </p:nvPicPr>
          <p:blipFill>
            <a:blip r:embed="rId4">
              <a:alphaModFix/>
            </a:blip>
            <a:stretch>
              <a:fillRect/>
            </a:stretch>
          </p:blipFill>
          <p:spPr>
            <a:xfrm>
              <a:off x="539150" y="499350"/>
              <a:ext cx="303800" cy="303800"/>
            </a:xfrm>
            <a:prstGeom prst="rect">
              <a:avLst/>
            </a:prstGeom>
            <a:noFill/>
            <a:ln>
              <a:noFill/>
            </a:ln>
          </p:spPr>
        </p:pic>
      </p:grpSp>
      <p:sp>
        <p:nvSpPr>
          <p:cNvPr id="257" name="Google Shape;257;p65"/>
          <p:cNvSpPr txBox="1"/>
          <p:nvPr/>
        </p:nvSpPr>
        <p:spPr>
          <a:xfrm>
            <a:off x="475500" y="1104075"/>
            <a:ext cx="3000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RESPUESTAS</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66"/>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Pila de tareas o</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Call stack</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67"/>
          <p:cNvSpPr txBox="1"/>
          <p:nvPr/>
        </p:nvSpPr>
        <p:spPr>
          <a:xfrm>
            <a:off x="475500" y="1078200"/>
            <a:ext cx="4849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Asincronismo</a:t>
            </a:r>
            <a:endParaRPr b="1" i="0" sz="4000" u="none" cap="none" strike="noStrike">
              <a:solidFill>
                <a:schemeClr val="dk1"/>
              </a:solidFill>
              <a:latin typeface="DM Sans"/>
              <a:ea typeface="DM Sans"/>
              <a:cs typeface="DM Sans"/>
              <a:sym typeface="DM Sans"/>
            </a:endParaRPr>
          </a:p>
        </p:txBody>
      </p:sp>
      <p:pic>
        <p:nvPicPr>
          <p:cNvPr id="268" name="Google Shape;268;p6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69" name="Google Shape;269;p67"/>
          <p:cNvSpPr txBox="1"/>
          <p:nvPr/>
        </p:nvSpPr>
        <p:spPr>
          <a:xfrm>
            <a:off x="482050" y="2194100"/>
            <a:ext cx="5088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s" sz="1400" u="none" cap="none" strike="noStrike">
                <a:solidFill>
                  <a:schemeClr val="dk1"/>
                </a:solidFill>
                <a:latin typeface="DM Sans"/>
                <a:ea typeface="DM Sans"/>
                <a:cs typeface="DM Sans"/>
                <a:sym typeface="DM Sans"/>
              </a:rPr>
              <a:t>Existen dos modelos utilizados para programar con javaScript. Por un lado la programación sincrónica que funciona de manera lineal ejecutando una acción a la vez, y por otra parte la programación asincrónica que permite que múltiples tareas funcionen al mismo tiempo.</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pic>
        <p:nvPicPr>
          <p:cNvPr id="270" name="Google Shape;270;p67"/>
          <p:cNvPicPr preferRelativeResize="0"/>
          <p:nvPr/>
        </p:nvPicPr>
        <p:blipFill rotWithShape="1">
          <a:blip r:embed="rId4">
            <a:alphaModFix/>
          </a:blip>
          <a:srcRect b="0" l="0" r="0" t="0"/>
          <a:stretch/>
        </p:blipFill>
        <p:spPr>
          <a:xfrm>
            <a:off x="5673600" y="0"/>
            <a:ext cx="3470406" cy="5143500"/>
          </a:xfrm>
          <a:prstGeom prst="rect">
            <a:avLst/>
          </a:prstGeom>
          <a:noFill/>
          <a:ln>
            <a:noFill/>
          </a:ln>
        </p:spPr>
      </p:pic>
      <p:pic>
        <p:nvPicPr>
          <p:cNvPr id="271" name="Google Shape;271;p6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